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2"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3"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93" autoAdjust="0"/>
    <p:restoredTop sz="94660"/>
  </p:normalViewPr>
  <p:slideViewPr>
    <p:cSldViewPr>
      <p:cViewPr varScale="1">
        <p:scale>
          <a:sx n="88" d="100"/>
          <a:sy n="88" d="100"/>
        </p:scale>
        <p:origin x="312"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0" name="Дата 9"/>
          <p:cNvSpPr>
            <a:spLocks noGrp="1"/>
          </p:cNvSpPr>
          <p:nvPr>
            <p:ph type="dt" sz="half" idx="10"/>
          </p:nvPr>
        </p:nvSpPr>
        <p:spPr>
          <a:xfrm>
            <a:off x="5562600" y="6509004"/>
            <a:ext cx="3002280" cy="274320"/>
          </a:xfrm>
        </p:spPr>
        <p:txBody>
          <a:bodyPr vert="horz" rtlCol="0"/>
          <a:lstStyle/>
          <a:p>
            <a:fld id="{11DE12E5-6BA4-4E2C-BBA5-CB00089B420D}" type="datetimeFigureOut">
              <a:rPr lang="ru-RU" smtClean="0"/>
              <a:pPr/>
              <a:t>01.12.2020</a:t>
            </a:fld>
            <a:endParaRPr lang="ru-RU"/>
          </a:p>
        </p:txBody>
      </p:sp>
      <p:sp>
        <p:nvSpPr>
          <p:cNvPr id="11" name="Номер слайда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AC176CA0-C0FC-42AD-B3FF-CE3C2154BB22}" type="slidenum">
              <a:rPr lang="ru-RU" smtClean="0"/>
              <a:pPr/>
              <a:t>‹#›</a:t>
            </a:fld>
            <a:endParaRPr lang="ru-RU"/>
          </a:p>
        </p:txBody>
      </p:sp>
      <p:sp>
        <p:nvSpPr>
          <p:cNvPr id="12" name="Нижний колонтитул 11"/>
          <p:cNvSpPr>
            <a:spLocks noGrp="1"/>
          </p:cNvSpPr>
          <p:nvPr>
            <p:ph type="ftr" sz="quarter" idx="12"/>
          </p:nvPr>
        </p:nvSpPr>
        <p:spPr>
          <a:xfrm>
            <a:off x="1600200" y="6509004"/>
            <a:ext cx="3907464" cy="274320"/>
          </a:xfrm>
        </p:spPr>
        <p:txBody>
          <a:bodyPr vert="horz" rtlCol="0"/>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1DE12E5-6BA4-4E2C-BBA5-CB00089B420D}" type="datetimeFigureOut">
              <a:rPr lang="ru-RU" smtClean="0"/>
              <a:pPr/>
              <a:t>01.12.2020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176CA0-C0FC-42AD-B3FF-CE3C2154BB22}"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8" name="Дата 7"/>
          <p:cNvSpPr>
            <a:spLocks noGrp="1"/>
          </p:cNvSpPr>
          <p:nvPr>
            <p:ph type="dt" sz="half" idx="10"/>
          </p:nvPr>
        </p:nvSpPr>
        <p:spPr>
          <a:xfrm>
            <a:off x="5562600" y="6513670"/>
            <a:ext cx="3002280" cy="274320"/>
          </a:xfrm>
        </p:spPr>
        <p:txBody>
          <a:bodyPr vert="horz" rtlCol="0"/>
          <a:lstStyle/>
          <a:p>
            <a:fld id="{11DE12E5-6BA4-4E2C-BBA5-CB00089B420D}" type="datetimeFigureOut">
              <a:rPr lang="ru-RU" smtClean="0"/>
              <a:pPr/>
              <a:t>01.12.2020</a:t>
            </a:fld>
            <a:endParaRPr lang="ru-RU"/>
          </a:p>
        </p:txBody>
      </p:sp>
      <p:sp>
        <p:nvSpPr>
          <p:cNvPr id="9" name="Номер слайда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AC176CA0-C0FC-42AD-B3FF-CE3C2154BB22}" type="slidenum">
              <a:rPr lang="ru-RU" smtClean="0"/>
              <a:pPr/>
              <a:t>‹#›</a:t>
            </a:fld>
            <a:endParaRPr lang="ru-RU"/>
          </a:p>
        </p:txBody>
      </p:sp>
      <p:sp>
        <p:nvSpPr>
          <p:cNvPr id="10" name="Нижний колонтитул 9"/>
          <p:cNvSpPr>
            <a:spLocks noGrp="1"/>
          </p:cNvSpPr>
          <p:nvPr>
            <p:ph type="ftr" sz="quarter" idx="12"/>
          </p:nvPr>
        </p:nvSpPr>
        <p:spPr>
          <a:xfrm>
            <a:off x="1600200" y="6513670"/>
            <a:ext cx="3907464" cy="274320"/>
          </a:xfrm>
        </p:spPr>
        <p:txBody>
          <a:bodyPr vert="horz" rtlCol="0"/>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11DE12E5-6BA4-4E2C-BBA5-CB00089B420D}" type="datetimeFigureOut">
              <a:rPr lang="ru-RU" smtClean="0"/>
              <a:pPr/>
              <a:t>01.12.2020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641080" y="6514568"/>
            <a:ext cx="464288" cy="274320"/>
          </a:xfrm>
        </p:spPr>
        <p:txBody>
          <a:bodyPr/>
          <a:lstStyle/>
          <a:p>
            <a:fld id="{AC176CA0-C0FC-42AD-B3FF-CE3C2154BB22}" type="slidenum">
              <a:rPr lang="ru-RU" smtClean="0"/>
              <a:pPr/>
              <a:t>‹#›</a:t>
            </a:fld>
            <a:endParaRPr lang="ru-RU"/>
          </a:p>
        </p:txBody>
      </p:sp>
      <p:sp>
        <p:nvSpPr>
          <p:cNvPr id="10" name="Прямоугольник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Прямоугольник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Заголовок 1"/>
          <p:cNvSpPr>
            <a:spLocks noGrp="1"/>
          </p:cNvSpPr>
          <p:nvPr>
            <p:ph type="title"/>
          </p:nvPr>
        </p:nvSpPr>
        <p:spPr>
          <a:xfrm>
            <a:off x="457200" y="251948"/>
            <a:ext cx="8229600"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11DE12E5-6BA4-4E2C-BBA5-CB00089B420D}" type="datetimeFigureOut">
              <a:rPr lang="ru-RU" smtClean="0"/>
              <a:pPr/>
              <a:t>01.12.2020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a:xfrm>
            <a:off x="8641080" y="6514568"/>
            <a:ext cx="464288" cy="274320"/>
          </a:xfrm>
        </p:spPr>
        <p:txBody>
          <a:bodyPr/>
          <a:lstStyle/>
          <a:p>
            <a:fld id="{AC176CA0-C0FC-42AD-B3FF-CE3C2154BB22}"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218"/>
            <a:ext cx="8229600" cy="11430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11DE12E5-6BA4-4E2C-BBA5-CB00089B420D}" type="datetimeFigureOut">
              <a:rPr lang="ru-RU" smtClean="0"/>
              <a:pPr/>
              <a:t>01.12.2020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C176CA0-C0FC-42AD-B3FF-CE3C2154BB22}" type="slidenum">
              <a:rPr lang="ru-RU" smtClean="0"/>
              <a:pPr/>
              <a:t>‹#›</a:t>
            </a:fld>
            <a:endParaRPr lang="ru-RU"/>
          </a:p>
        </p:txBody>
      </p:sp>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1DE12E5-6BA4-4E2C-BBA5-CB00089B420D}" type="datetimeFigureOut">
              <a:rPr lang="ru-RU" smtClean="0"/>
              <a:pPr/>
              <a:t>01.12.2020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C176CA0-C0FC-42AD-B3FF-CE3C2154BB2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8" name="Прямоугольник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4963136" y="304800"/>
            <a:ext cx="3931920" cy="762000"/>
          </a:xfrm>
        </p:spPr>
        <p:txBody>
          <a:bodyPr anchor="b"/>
          <a:lstStyle>
            <a:lvl1pPr marL="0" algn="r">
              <a:buNone/>
              <a:defRPr sz="2000" b="1"/>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9" name="Дата 8"/>
          <p:cNvSpPr>
            <a:spLocks noGrp="1"/>
          </p:cNvSpPr>
          <p:nvPr>
            <p:ph type="dt" sz="half" idx="10"/>
          </p:nvPr>
        </p:nvSpPr>
        <p:spPr>
          <a:xfrm>
            <a:off x="5562600" y="6513670"/>
            <a:ext cx="3002280" cy="274320"/>
          </a:xfrm>
        </p:spPr>
        <p:txBody>
          <a:bodyPr vert="horz" rtlCol="0"/>
          <a:lstStyle/>
          <a:p>
            <a:fld id="{11DE12E5-6BA4-4E2C-BBA5-CB00089B420D}" type="datetimeFigureOut">
              <a:rPr lang="ru-RU" smtClean="0"/>
              <a:pPr/>
              <a:t>01.12.2020</a:t>
            </a:fld>
            <a:endParaRPr lang="ru-RU"/>
          </a:p>
        </p:txBody>
      </p:sp>
      <p:sp>
        <p:nvSpPr>
          <p:cNvPr id="10" name="Номер слайда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AC176CA0-C0FC-42AD-B3FF-CE3C2154BB22}" type="slidenum">
              <a:rPr lang="ru-RU" smtClean="0"/>
              <a:pPr/>
              <a:t>‹#›</a:t>
            </a:fld>
            <a:endParaRPr lang="ru-RU"/>
          </a:p>
        </p:txBody>
      </p:sp>
      <p:sp>
        <p:nvSpPr>
          <p:cNvPr id="11" name="Нижний колонтитул 10"/>
          <p:cNvSpPr>
            <a:spLocks noGrp="1"/>
          </p:cNvSpPr>
          <p:nvPr>
            <p:ph type="ftr" sz="quarter" idx="12"/>
          </p:nvPr>
        </p:nvSpPr>
        <p:spPr>
          <a:xfrm>
            <a:off x="1600200" y="6513670"/>
            <a:ext cx="3907464" cy="274320"/>
          </a:xfrm>
        </p:spPr>
        <p:txBody>
          <a:bodyPr vert="horz" rtlCol="0"/>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nchor="b"/>
          <a:lstStyle>
            <a:lvl1pPr marL="0" algn="r">
              <a:buNone/>
              <a:defRPr sz="2000" b="1"/>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8" name="Дата 7"/>
          <p:cNvSpPr>
            <a:spLocks noGrp="1"/>
          </p:cNvSpPr>
          <p:nvPr>
            <p:ph type="dt" sz="half" idx="10"/>
          </p:nvPr>
        </p:nvSpPr>
        <p:spPr>
          <a:xfrm>
            <a:off x="5562600" y="6509004"/>
            <a:ext cx="3002280" cy="274320"/>
          </a:xfrm>
        </p:spPr>
        <p:txBody>
          <a:bodyPr vert="horz" rtlCol="0"/>
          <a:lstStyle/>
          <a:p>
            <a:fld id="{11DE12E5-6BA4-4E2C-BBA5-CB00089B420D}" type="datetimeFigureOut">
              <a:rPr lang="ru-RU" smtClean="0"/>
              <a:pPr/>
              <a:t>01.12.2020</a:t>
            </a:fld>
            <a:endParaRPr lang="ru-RU"/>
          </a:p>
        </p:txBody>
      </p:sp>
      <p:sp>
        <p:nvSpPr>
          <p:cNvPr id="9" name="Номер слайда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AC176CA0-C0FC-42AD-B3FF-CE3C2154BB22}" type="slidenum">
              <a:rPr lang="ru-RU" smtClean="0"/>
              <a:pPr/>
              <a:t>‹#›</a:t>
            </a:fld>
            <a:endParaRPr lang="ru-RU"/>
          </a:p>
        </p:txBody>
      </p:sp>
      <p:sp>
        <p:nvSpPr>
          <p:cNvPr id="10" name="Нижний колонтитул 9"/>
          <p:cNvSpPr>
            <a:spLocks noGrp="1"/>
          </p:cNvSpPr>
          <p:nvPr>
            <p:ph type="ftr" sz="quarter" idx="12"/>
          </p:nvPr>
        </p:nvSpPr>
        <p:spPr>
          <a:xfrm>
            <a:off x="1600200" y="6509004"/>
            <a:ext cx="3907464" cy="274320"/>
          </a:xfrm>
        </p:spPr>
        <p:txBody>
          <a:bodyPr vert="horz"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1DE12E5-6BA4-4E2C-BBA5-CB00089B420D}" type="datetimeFigureOut">
              <a:rPr lang="ru-RU" smtClean="0"/>
              <a:pPr/>
              <a:t>01.12.2020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176CA0-C0FC-42AD-B3FF-CE3C2154BB2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1DE12E5-6BA4-4E2C-BBA5-CB00089B420D}" type="datetimeFigureOut">
              <a:rPr lang="ru-RU" smtClean="0"/>
              <a:pPr/>
              <a:t>01.12.2020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176CA0-C0FC-42AD-B3FF-CE3C2154BB2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Нижний колонтитул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ru-RU"/>
          </a:p>
        </p:txBody>
      </p:sp>
      <p:sp>
        <p:nvSpPr>
          <p:cNvPr id="14" name="Дата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11DE12E5-6BA4-4E2C-BBA5-CB00089B420D}" type="datetimeFigureOut">
              <a:rPr lang="ru-RU" smtClean="0"/>
              <a:pPr/>
              <a:t>01.12.2020</a:t>
            </a:fld>
            <a:endParaRPr lang="ru-RU"/>
          </a:p>
        </p:txBody>
      </p:sp>
      <p:sp>
        <p:nvSpPr>
          <p:cNvPr id="23" name="Номер слайда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AC176CA0-C0FC-42AD-B3FF-CE3C2154BB22}" type="slidenum">
              <a:rPr lang="ru-RU" smtClean="0"/>
              <a:pPr/>
              <a:t>‹#›</a:t>
            </a:fld>
            <a:endParaRPr lang="ru-RU"/>
          </a:p>
        </p:txBody>
      </p:sp>
      <p:sp>
        <p:nvSpPr>
          <p:cNvPr id="22" name="Заголовок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jpeg"/><Relationship Id="rId2" Type="http://schemas.openxmlformats.org/officeDocument/2006/relationships/hyperlink" Target="http://www.360.ru/goods/0/0/0/100587/" TargetMode="External"/><Relationship Id="rId1" Type="http://schemas.openxmlformats.org/officeDocument/2006/relationships/slideLayout" Target="../slideLayouts/slideLayout1.xml"/><Relationship Id="rId6" Type="http://schemas.openxmlformats.org/officeDocument/2006/relationships/hyperlink" Target="http://www.360.ru/goods/0/0/0/103089/" TargetMode="External"/><Relationship Id="rId5" Type="http://schemas.openxmlformats.org/officeDocument/2006/relationships/image" Target="../media/image3.jpeg"/><Relationship Id="rId4" Type="http://schemas.openxmlformats.org/officeDocument/2006/relationships/hyperlink" Target="http://www.360.ru/goods/0/0/0/100688/"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www.360.ru/goods/0/0/0/103226/" TargetMode="External"/><Relationship Id="rId7" Type="http://schemas.openxmlformats.org/officeDocument/2006/relationships/hyperlink" Target="http://www.360.ru/goods/0/0/0/100642/" TargetMode="External"/><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hyperlink" Target="http://www.360.ru/goods/0/0/0/103092/" TargetMode="Externa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hyperlink" Target="http://www.360.ru/goods/0/0/0/100588/" TargetMode="External"/><Relationship Id="rId3" Type="http://schemas.openxmlformats.org/officeDocument/2006/relationships/image" Target="../media/image10.jpeg"/><Relationship Id="rId7" Type="http://schemas.openxmlformats.org/officeDocument/2006/relationships/image" Target="../media/image12.jpeg"/><Relationship Id="rId2" Type="http://schemas.openxmlformats.org/officeDocument/2006/relationships/hyperlink" Target="http://www.360.ru/goods/0/0/0/100589/" TargetMode="External"/><Relationship Id="rId1" Type="http://schemas.openxmlformats.org/officeDocument/2006/relationships/slideLayout" Target="../slideLayouts/slideLayout5.xml"/><Relationship Id="rId6" Type="http://schemas.openxmlformats.org/officeDocument/2006/relationships/hyperlink" Target="http://www.360.ru/goods/0/0/0/100599/" TargetMode="External"/><Relationship Id="rId5" Type="http://schemas.openxmlformats.org/officeDocument/2006/relationships/image" Target="../media/image11.jpeg"/><Relationship Id="rId4" Type="http://schemas.openxmlformats.org/officeDocument/2006/relationships/hyperlink" Target="http://www.360.ru/goods/0/0/0/100596/" TargetMode="External"/><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stroyka.ru/upload/medialibrary/467/4673267f6d24de50e0b88a2f181f3d04.jpg" TargetMode="External"/><Relationship Id="rId1" Type="http://schemas.openxmlformats.org/officeDocument/2006/relationships/slideLayout" Target="../slideLayouts/slideLayout6.xml"/><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www.360.ru/goods/0/0/0/100644/" TargetMode="External"/><Relationship Id="rId2" Type="http://schemas.openxmlformats.org/officeDocument/2006/relationships/image" Target="../media/image17.jpeg"/><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hyperlink" Target="http://www.promremont.ru/all_pages.html" TargetMode="External"/><Relationship Id="rId3" Type="http://schemas.openxmlformats.org/officeDocument/2006/relationships/hyperlink" Target="http://www.promremont.ru/raschet_kol_oboev.html" TargetMode="External"/><Relationship Id="rId7" Type="http://schemas.openxmlformats.org/officeDocument/2006/relationships/hyperlink" Target="http://www.promremont.ru/kraska_dla_oboev.html" TargetMode="External"/><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hyperlink" Target="http://www.promremont.ru/tsvet_oboiv.html" TargetMode="External"/><Relationship Id="rId5" Type="http://schemas.openxmlformats.org/officeDocument/2006/relationships/hyperlink" Target="http://www.promremont.ru/oboinii_klei.html" TargetMode="External"/><Relationship Id="rId4" Type="http://schemas.openxmlformats.org/officeDocument/2006/relationships/hyperlink" Target="http://www.promremont.ru/podgotovka_sten.html"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www.360.ru/goods/0/0/0/98922/" TargetMode="Externa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hyperlink" Target="http://www.360.ru/goods/0/0/0/98910/"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Обои 11761, бренд SIRPI в разделе «обои» на 360.ru">
            <a:hlinkClick r:id="rId2"/>
          </p:cNvPr>
          <p:cNvPicPr>
            <a:picLocks noChangeAspect="1" noChangeArrowheads="1"/>
          </p:cNvPicPr>
          <p:nvPr/>
        </p:nvPicPr>
        <p:blipFill>
          <a:blip r:embed="rId3" cstate="print"/>
          <a:srcRect/>
          <a:stretch>
            <a:fillRect/>
          </a:stretch>
        </p:blipFill>
        <p:spPr bwMode="auto">
          <a:xfrm>
            <a:off x="3428992" y="571480"/>
            <a:ext cx="2571768" cy="2571768"/>
          </a:xfrm>
          <a:prstGeom prst="rect">
            <a:avLst/>
          </a:prstGeom>
          <a:ln>
            <a:noFill/>
          </a:ln>
          <a:effectLst>
            <a:softEdge rad="112500"/>
          </a:effectLst>
        </p:spPr>
      </p:pic>
      <p:pic>
        <p:nvPicPr>
          <p:cNvPr id="1026" name="Picture 2" descr="Обои 42041-60, бренд P+S International в разделе «обои» на 360.ru">
            <a:hlinkClick r:id="rId4"/>
          </p:cNvPr>
          <p:cNvPicPr>
            <a:picLocks noChangeAspect="1" noChangeArrowheads="1"/>
          </p:cNvPicPr>
          <p:nvPr/>
        </p:nvPicPr>
        <p:blipFill>
          <a:blip r:embed="rId5" cstate="print"/>
          <a:srcRect/>
          <a:stretch>
            <a:fillRect/>
          </a:stretch>
        </p:blipFill>
        <p:spPr bwMode="auto">
          <a:xfrm>
            <a:off x="571472" y="1571612"/>
            <a:ext cx="3500462" cy="3500462"/>
          </a:xfrm>
          <a:prstGeom prst="rect">
            <a:avLst/>
          </a:prstGeom>
          <a:ln>
            <a:noFill/>
          </a:ln>
          <a:effectLst>
            <a:outerShdw blurRad="190500" algn="tl" rotWithShape="0">
              <a:srgbClr val="000000">
                <a:alpha val="70000"/>
              </a:srgbClr>
            </a:outerShdw>
          </a:effectLst>
        </p:spPr>
      </p:pic>
      <p:sp>
        <p:nvSpPr>
          <p:cNvPr id="8" name="Прямоугольник 7"/>
          <p:cNvSpPr/>
          <p:nvPr/>
        </p:nvSpPr>
        <p:spPr>
          <a:xfrm>
            <a:off x="4357686" y="4214818"/>
            <a:ext cx="3088974" cy="1200329"/>
          </a:xfrm>
          <a:prstGeom prst="rect">
            <a:avLst/>
          </a:prstGeom>
          <a:noFill/>
        </p:spPr>
        <p:txBody>
          <a:bodyPr wrap="square" lIns="91440" tIns="45720" rIns="91440" bIns="45720">
            <a:spAutoFit/>
          </a:bodyPr>
          <a:lstStyle/>
          <a:p>
            <a:pPr algn="ctr"/>
            <a:r>
              <a:rPr lang="ru-RU" sz="7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Обои</a:t>
            </a:r>
            <a:endParaRPr lang="ru-RU" sz="72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1030" name="Picture 6" descr="Модель DOFL-2, бренд Магамакс в разделе «обои» на 360.ru">
            <a:hlinkClick r:id="rId6"/>
          </p:cNvPr>
          <p:cNvPicPr>
            <a:picLocks noChangeAspect="1" noChangeArrowheads="1"/>
          </p:cNvPicPr>
          <p:nvPr/>
        </p:nvPicPr>
        <p:blipFill>
          <a:blip r:embed="rId7" cstate="print"/>
          <a:srcRect/>
          <a:stretch>
            <a:fillRect/>
          </a:stretch>
        </p:blipFill>
        <p:spPr bwMode="auto">
          <a:xfrm>
            <a:off x="7286612" y="5000612"/>
            <a:ext cx="1857388" cy="1857388"/>
          </a:xfrm>
          <a:prstGeom prst="rect">
            <a:avLst/>
          </a:prstGeom>
          <a:ln>
            <a:noFill/>
          </a:ln>
          <a:effectLst>
            <a:softEdge rad="317500"/>
          </a:effectLst>
        </p:spPr>
      </p:pic>
      <p:sp>
        <p:nvSpPr>
          <p:cNvPr id="2" name="Прямоугольник 1"/>
          <p:cNvSpPr/>
          <p:nvPr/>
        </p:nvSpPr>
        <p:spPr>
          <a:xfrm>
            <a:off x="1043608" y="404664"/>
            <a:ext cx="2232248" cy="72008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C00000"/>
                </a:solidFill>
              </a:rPr>
              <a:t>Лекция №4-1-ОР</a:t>
            </a:r>
            <a:endParaRPr lang="ru-RU" b="1" dirty="0">
              <a:solidFill>
                <a:srgbClr val="C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85720" y="3643314"/>
            <a:ext cx="8443914" cy="2571768"/>
          </a:xfrm>
        </p:spPr>
        <p:style>
          <a:lnRef idx="1">
            <a:schemeClr val="accent4"/>
          </a:lnRef>
          <a:fillRef idx="2">
            <a:schemeClr val="accent4"/>
          </a:fillRef>
          <a:effectRef idx="1">
            <a:schemeClr val="accent4"/>
          </a:effectRef>
          <a:fontRef idx="minor">
            <a:schemeClr val="dk1"/>
          </a:fontRef>
        </p:style>
        <p:txBody>
          <a:bodyPr>
            <a:normAutofit/>
          </a:bodyPr>
          <a:lstStyle/>
          <a:p>
            <a:r>
              <a:rPr lang="ru-RU" sz="3200" dirty="0" smtClean="0"/>
              <a:t>Обои – отделочный материал для внутренних стен и иногда потолков, обычно выпускается в виде рулонов. Обои бывают на бумажной, тканевой и полимерной основе.</a:t>
            </a:r>
            <a:endParaRPr lang="ru-RU" sz="3200" dirty="0"/>
          </a:p>
        </p:txBody>
      </p:sp>
      <p:pic>
        <p:nvPicPr>
          <p:cNvPr id="26626" name="Picture 2" descr="виды обоев"/>
          <p:cNvPicPr>
            <a:picLocks noChangeAspect="1" noChangeArrowheads="1"/>
          </p:cNvPicPr>
          <p:nvPr/>
        </p:nvPicPr>
        <p:blipFill>
          <a:blip r:embed="rId2" cstate="print"/>
          <a:srcRect/>
          <a:stretch>
            <a:fillRect/>
          </a:stretch>
        </p:blipFill>
        <p:spPr bwMode="auto">
          <a:xfrm>
            <a:off x="571472" y="500042"/>
            <a:ext cx="2381250" cy="1800225"/>
          </a:xfrm>
          <a:prstGeom prst="rect">
            <a:avLst/>
          </a:prstGeom>
          <a:noFill/>
          <a:ln w="9525">
            <a:noFill/>
            <a:miter lim="800000"/>
            <a:headEnd/>
            <a:tailEnd/>
          </a:ln>
        </p:spPr>
      </p:pic>
      <p:pic>
        <p:nvPicPr>
          <p:cNvPr id="26627" name="Picture 3" descr="Модель DOPS-2, бренд Магамакс в разделе «обои» на 360.ru">
            <a:hlinkClick r:id="rId3"/>
          </p:cNvPr>
          <p:cNvPicPr>
            <a:picLocks noChangeAspect="1" noChangeArrowheads="1"/>
          </p:cNvPicPr>
          <p:nvPr/>
        </p:nvPicPr>
        <p:blipFill>
          <a:blip r:embed="rId4" cstate="print"/>
          <a:srcRect/>
          <a:stretch>
            <a:fillRect/>
          </a:stretch>
        </p:blipFill>
        <p:spPr bwMode="auto">
          <a:xfrm>
            <a:off x="6929454" y="642918"/>
            <a:ext cx="1762126" cy="17621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6628" name="Picture 4" descr="Модель DOFL-6, бренд Магамакс в разделе «обои» на 360.ru">
            <a:hlinkClick r:id="rId5"/>
          </p:cNvPr>
          <p:cNvPicPr>
            <a:picLocks noChangeAspect="1" noChangeArrowheads="1"/>
          </p:cNvPicPr>
          <p:nvPr/>
        </p:nvPicPr>
        <p:blipFill>
          <a:blip r:embed="rId6" cstate="print"/>
          <a:srcRect/>
          <a:stretch>
            <a:fillRect/>
          </a:stretch>
        </p:blipFill>
        <p:spPr bwMode="auto">
          <a:xfrm>
            <a:off x="5357818" y="928670"/>
            <a:ext cx="1714512" cy="17145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6629" name="Picture 5" descr="Обои 13402, бренд SIRPI в разделе «обои» на 360.ru">
            <a:hlinkClick r:id="rId7"/>
          </p:cNvPr>
          <p:cNvPicPr>
            <a:picLocks noChangeAspect="1" noChangeArrowheads="1"/>
          </p:cNvPicPr>
          <p:nvPr/>
        </p:nvPicPr>
        <p:blipFill>
          <a:blip r:embed="rId8" cstate="print"/>
          <a:srcRect/>
          <a:stretch>
            <a:fillRect/>
          </a:stretch>
        </p:blipFill>
        <p:spPr bwMode="auto">
          <a:xfrm>
            <a:off x="4000496" y="1571612"/>
            <a:ext cx="1619250" cy="1619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Виды обоев"/>
          <p:cNvPicPr>
            <a:picLocks noChangeAspect="1" noChangeArrowheads="1"/>
          </p:cNvPicPr>
          <p:nvPr/>
        </p:nvPicPr>
        <p:blipFill>
          <a:blip r:embed="rId2" cstate="print">
            <a:lum contrast="-40000"/>
          </a:blip>
          <a:srcRect/>
          <a:stretch>
            <a:fillRect/>
          </a:stretch>
        </p:blipFill>
        <p:spPr bwMode="auto">
          <a:xfrm>
            <a:off x="3000364" y="3000372"/>
            <a:ext cx="3048000" cy="3048000"/>
          </a:xfrm>
          <a:prstGeom prst="rect">
            <a:avLst/>
          </a:prstGeom>
          <a:ln>
            <a:noFill/>
          </a:ln>
          <a:effectLst>
            <a:softEdge rad="112500"/>
          </a:effectLst>
        </p:spPr>
      </p:pic>
      <p:sp>
        <p:nvSpPr>
          <p:cNvPr id="2" name="Заголовок 1"/>
          <p:cNvSpPr>
            <a:spLocks noGrp="1"/>
          </p:cNvSpPr>
          <p:nvPr>
            <p:ph type="title"/>
          </p:nvPr>
        </p:nvSpPr>
        <p:spPr>
          <a:xfrm>
            <a:off x="642910" y="642918"/>
            <a:ext cx="7686700" cy="891036"/>
          </a:xfrm>
        </p:spPr>
        <p:txBody>
          <a:bodyPr>
            <a:normAutofit fontScale="90000"/>
          </a:bodyPr>
          <a:lstStyle/>
          <a:p>
            <a:r>
              <a:rPr lang="ru-RU" b="1" i="1" dirty="0" smtClean="0"/>
              <a:t>Классификация обоев</a:t>
            </a:r>
            <a:br>
              <a:rPr lang="ru-RU" b="1" i="1" dirty="0" smtClean="0"/>
            </a:br>
            <a:endParaRPr lang="ru-RU" dirty="0"/>
          </a:p>
        </p:txBody>
      </p:sp>
      <p:sp>
        <p:nvSpPr>
          <p:cNvPr id="3" name="Текст 2"/>
          <p:cNvSpPr>
            <a:spLocks noGrp="1"/>
          </p:cNvSpPr>
          <p:nvPr>
            <p:ph type="body" idx="1"/>
          </p:nvPr>
        </p:nvSpPr>
        <p:spPr>
          <a:xfrm>
            <a:off x="428596" y="857232"/>
            <a:ext cx="4186238" cy="608003"/>
          </a:xfrm>
        </p:spPr>
        <p:txBody>
          <a:bodyPr/>
          <a:lstStyle/>
          <a:p>
            <a:r>
              <a:rPr lang="ru-RU" b="1" dirty="0" smtClean="0"/>
              <a:t>По </a:t>
            </a:r>
            <a:r>
              <a:rPr lang="ru-RU" b="1" dirty="0" err="1" smtClean="0"/>
              <a:t>водостойкоcти</a:t>
            </a:r>
            <a:r>
              <a:rPr lang="ru-RU" b="1" dirty="0" smtClean="0"/>
              <a:t>:</a:t>
            </a:r>
            <a:r>
              <a:rPr lang="ru-RU" dirty="0" smtClean="0"/>
              <a:t> </a:t>
            </a:r>
          </a:p>
          <a:p>
            <a:endParaRPr lang="ru-RU" dirty="0"/>
          </a:p>
        </p:txBody>
      </p:sp>
      <p:sp>
        <p:nvSpPr>
          <p:cNvPr id="4" name="Текст 3"/>
          <p:cNvSpPr>
            <a:spLocks noGrp="1"/>
          </p:cNvSpPr>
          <p:nvPr>
            <p:ph type="body" sz="half" idx="3"/>
          </p:nvPr>
        </p:nvSpPr>
        <p:spPr>
          <a:xfrm>
            <a:off x="428596" y="1214422"/>
            <a:ext cx="8143932" cy="857256"/>
          </a:xfrm>
        </p:spPr>
        <p:style>
          <a:lnRef idx="0">
            <a:schemeClr val="dk1"/>
          </a:lnRef>
          <a:fillRef idx="3">
            <a:schemeClr val="dk1"/>
          </a:fillRef>
          <a:effectRef idx="3">
            <a:schemeClr val="dk1"/>
          </a:effectRef>
          <a:fontRef idx="minor">
            <a:schemeClr val="lt1"/>
          </a:fontRef>
        </p:style>
        <p:txBody>
          <a:bodyPr/>
          <a:lstStyle/>
          <a:p>
            <a:r>
              <a:rPr lang="ru-RU" sz="1200" b="1" u="sng" dirty="0" smtClean="0"/>
              <a:t>Водостойкость </a:t>
            </a:r>
            <a:r>
              <a:rPr lang="ru-RU" sz="1200" b="1" dirty="0" smtClean="0"/>
              <a:t>–  способность обоев не</a:t>
            </a:r>
            <a:r>
              <a:rPr lang="de-DE" sz="1200" b="1" dirty="0" smtClean="0"/>
              <a:t> </a:t>
            </a:r>
            <a:r>
              <a:rPr lang="ru-RU" sz="1200" b="1" dirty="0" smtClean="0"/>
              <a:t>разрушаться под</a:t>
            </a:r>
            <a:r>
              <a:rPr lang="en-US" sz="1200" b="1" dirty="0" smtClean="0"/>
              <a:t> </a:t>
            </a:r>
            <a:r>
              <a:rPr lang="ru-RU" sz="1200" b="1" dirty="0" smtClean="0"/>
              <a:t>воздействием воды в</a:t>
            </a:r>
            <a:r>
              <a:rPr lang="en-US" sz="1200" b="1" dirty="0" smtClean="0"/>
              <a:t> </a:t>
            </a:r>
            <a:r>
              <a:rPr lang="ru-RU" sz="1200" b="1" dirty="0" smtClean="0"/>
              <a:t>течение определенного времени. </a:t>
            </a:r>
          </a:p>
          <a:p>
            <a:endParaRPr lang="ru-RU" dirty="0"/>
          </a:p>
        </p:txBody>
      </p:sp>
      <p:sp>
        <p:nvSpPr>
          <p:cNvPr id="5" name="Содержимое 4"/>
          <p:cNvSpPr>
            <a:spLocks noGrp="1"/>
          </p:cNvSpPr>
          <p:nvPr>
            <p:ph sz="quarter" idx="2"/>
          </p:nvPr>
        </p:nvSpPr>
        <p:spPr>
          <a:xfrm>
            <a:off x="500034" y="2428868"/>
            <a:ext cx="7786742" cy="4071965"/>
          </a:xfrm>
        </p:spPr>
        <p:txBody>
          <a:bodyPr>
            <a:noAutofit/>
          </a:bodyPr>
          <a:lstStyle/>
          <a:p>
            <a:pPr lvl="0"/>
            <a:r>
              <a:rPr lang="ru-RU" sz="1600" b="1" dirty="0" smtClean="0"/>
              <a:t>Обои обычные</a:t>
            </a:r>
          </a:p>
          <a:p>
            <a:pPr>
              <a:buNone/>
            </a:pPr>
            <a:r>
              <a:rPr lang="ru-RU" sz="1600" b="1" dirty="0" smtClean="0"/>
              <a:t>Такие экземпляры не выдерживают воздействие воды, им требуется только сухая протирка (протирание отдельных загрязненных мест тряпочкой или обработку пылесосом, но без соприкосновения щетки с обоями);</a:t>
            </a:r>
          </a:p>
          <a:p>
            <a:pPr>
              <a:buNone/>
            </a:pPr>
            <a:r>
              <a:rPr lang="ru-RU" sz="1600" b="1" dirty="0" smtClean="0"/>
              <a:t> </a:t>
            </a:r>
          </a:p>
          <a:p>
            <a:pPr lvl="0"/>
            <a:r>
              <a:rPr lang="ru-RU" sz="1600" b="1" dirty="0" smtClean="0"/>
              <a:t>Обои водостойкие</a:t>
            </a:r>
          </a:p>
          <a:p>
            <a:pPr>
              <a:buNone/>
            </a:pPr>
            <a:r>
              <a:rPr lang="ru-RU" sz="1600" b="1" dirty="0" smtClean="0"/>
              <a:t>Вот эти, наоборот, выдерживают протирание слабо загрязненных мест влажной губкой или мягкой тряпочкой без применения моющих средств; </a:t>
            </a:r>
          </a:p>
          <a:p>
            <a:pPr>
              <a:buNone/>
            </a:pPr>
            <a:endParaRPr lang="ru-RU" sz="1600" b="1" dirty="0" smtClean="0"/>
          </a:p>
          <a:p>
            <a:pPr lvl="0"/>
            <a:r>
              <a:rPr lang="ru-RU" sz="1600" b="1" dirty="0" smtClean="0"/>
              <a:t>Обои моющиеся</a:t>
            </a:r>
          </a:p>
          <a:p>
            <a:pPr>
              <a:buNone/>
            </a:pPr>
            <a:r>
              <a:rPr lang="ru-RU" sz="1600" b="1" dirty="0" smtClean="0"/>
              <a:t>Выдерживают водную чистку с добавлением моющих средств; </a:t>
            </a:r>
          </a:p>
          <a:p>
            <a:pPr>
              <a:buNone/>
            </a:pPr>
            <a:endParaRPr lang="ru-RU" sz="1600" b="1" dirty="0" smtClean="0"/>
          </a:p>
          <a:p>
            <a:pPr lvl="0"/>
            <a:r>
              <a:rPr lang="ru-RU" sz="1600" b="1" dirty="0" smtClean="0"/>
              <a:t>Обои </a:t>
            </a:r>
            <a:r>
              <a:rPr lang="ru-RU" sz="1600" b="1" dirty="0" err="1" smtClean="0"/>
              <a:t>высокостойкие</a:t>
            </a:r>
            <a:r>
              <a:rPr lang="ru-RU" sz="1600" b="1" dirty="0" smtClean="0"/>
              <a:t> – виниловые</a:t>
            </a:r>
          </a:p>
          <a:p>
            <a:pPr>
              <a:buNone/>
            </a:pPr>
            <a:r>
              <a:rPr lang="ru-RU" sz="1600" b="1" dirty="0" smtClean="0"/>
              <a:t>Выдерживают все вышеописанное и даже больше того. </a:t>
            </a:r>
            <a:br>
              <a:rPr lang="ru-RU" sz="1600" b="1" dirty="0" smtClean="0"/>
            </a:br>
            <a:r>
              <a:rPr lang="ru-RU" sz="1600" b="1" dirty="0" smtClean="0"/>
              <a:t/>
            </a:r>
            <a:br>
              <a:rPr lang="ru-RU" sz="1600" b="1" dirty="0" smtClean="0"/>
            </a:br>
            <a:endParaRPr lang="ru-RU" sz="1600" b="1" dirty="0"/>
          </a:p>
        </p:txBody>
      </p:sp>
      <p:sp>
        <p:nvSpPr>
          <p:cNvPr id="6" name="Содержимое 5"/>
          <p:cNvSpPr>
            <a:spLocks noGrp="1"/>
          </p:cNvSpPr>
          <p:nvPr>
            <p:ph sz="quarter" idx="4"/>
          </p:nvPr>
        </p:nvSpPr>
        <p:spPr>
          <a:xfrm>
            <a:off x="4500562" y="6269053"/>
            <a:ext cx="4041775" cy="588947"/>
          </a:xfrm>
        </p:spPr>
        <p:txBody>
          <a:bodyPr/>
          <a:lstStyle/>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descr="Обои 12420, бренд SIRPI в разделе «обои» на 360.ru">
            <a:hlinkClick r:id="rId2"/>
          </p:cNvPr>
          <p:cNvPicPr>
            <a:picLocks noChangeAspect="1" noChangeArrowheads="1"/>
          </p:cNvPicPr>
          <p:nvPr/>
        </p:nvPicPr>
        <p:blipFill>
          <a:blip r:embed="rId3" cstate="print"/>
          <a:srcRect/>
          <a:stretch>
            <a:fillRect/>
          </a:stretch>
        </p:blipFill>
        <p:spPr bwMode="auto">
          <a:xfrm>
            <a:off x="5643570" y="1285860"/>
            <a:ext cx="1619250" cy="16192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3075" name="Picture 3" descr="Обои 12443, бренд SIRPI в разделе «обои» на 360.ru">
            <a:hlinkClick r:id="rId4"/>
          </p:cNvPr>
          <p:cNvPicPr>
            <a:picLocks noChangeAspect="1" noChangeArrowheads="1"/>
          </p:cNvPicPr>
          <p:nvPr/>
        </p:nvPicPr>
        <p:blipFill>
          <a:blip r:embed="rId5" cstate="print"/>
          <a:srcRect/>
          <a:stretch>
            <a:fillRect/>
          </a:stretch>
        </p:blipFill>
        <p:spPr bwMode="auto">
          <a:xfrm>
            <a:off x="6858016" y="2500306"/>
            <a:ext cx="1619250" cy="16192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2" name="Заголовок 1"/>
          <p:cNvSpPr>
            <a:spLocks noGrp="1"/>
          </p:cNvSpPr>
          <p:nvPr>
            <p:ph type="title"/>
          </p:nvPr>
        </p:nvSpPr>
        <p:spPr>
          <a:xfrm>
            <a:off x="457200" y="251948"/>
            <a:ext cx="5829312" cy="1143000"/>
          </a:xfrm>
        </p:spPr>
        <p:txBody>
          <a:bodyPr>
            <a:normAutofit fontScale="90000"/>
          </a:bodyPr>
          <a:lstStyle/>
          <a:p>
            <a:r>
              <a:rPr lang="ru-RU" b="1" dirty="0" smtClean="0"/>
              <a:t>По виду поверхности:</a:t>
            </a:r>
            <a:r>
              <a:rPr lang="ru-RU" dirty="0" smtClean="0"/>
              <a:t> </a:t>
            </a:r>
            <a:endParaRPr lang="ru-RU" dirty="0"/>
          </a:p>
        </p:txBody>
      </p:sp>
      <p:sp>
        <p:nvSpPr>
          <p:cNvPr id="3" name="Текст 2"/>
          <p:cNvSpPr>
            <a:spLocks noGrp="1"/>
          </p:cNvSpPr>
          <p:nvPr>
            <p:ph type="body" idx="1"/>
          </p:nvPr>
        </p:nvSpPr>
        <p:spPr>
          <a:xfrm>
            <a:off x="285720" y="6218238"/>
            <a:ext cx="4040188" cy="639762"/>
          </a:xfrm>
        </p:spPr>
        <p:txBody>
          <a:bodyPr/>
          <a:lstStyle/>
          <a:p>
            <a:endParaRPr lang="ru-RU" dirty="0"/>
          </a:p>
        </p:txBody>
      </p:sp>
      <p:sp>
        <p:nvSpPr>
          <p:cNvPr id="4" name="Текст 3"/>
          <p:cNvSpPr>
            <a:spLocks noGrp="1"/>
          </p:cNvSpPr>
          <p:nvPr>
            <p:ph type="body" sz="half" idx="3"/>
          </p:nvPr>
        </p:nvSpPr>
        <p:spPr>
          <a:xfrm>
            <a:off x="4071934" y="6858000"/>
            <a:ext cx="4041775" cy="639762"/>
          </a:xfrm>
        </p:spPr>
        <p:txBody>
          <a:bodyPr/>
          <a:lstStyle/>
          <a:p>
            <a:endParaRPr lang="ru-RU" dirty="0"/>
          </a:p>
        </p:txBody>
      </p:sp>
      <p:sp>
        <p:nvSpPr>
          <p:cNvPr id="6" name="Содержимое 5"/>
          <p:cNvSpPr>
            <a:spLocks noGrp="1"/>
          </p:cNvSpPr>
          <p:nvPr>
            <p:ph sz="quarter" idx="4"/>
          </p:nvPr>
        </p:nvSpPr>
        <p:spPr>
          <a:xfrm>
            <a:off x="4500562" y="6072206"/>
            <a:ext cx="4041775" cy="2017707"/>
          </a:xfrm>
        </p:spPr>
        <p:txBody>
          <a:bodyPr/>
          <a:lstStyle/>
          <a:p>
            <a:endParaRPr lang="ru-RU" dirty="0"/>
          </a:p>
        </p:txBody>
      </p:sp>
      <p:pic>
        <p:nvPicPr>
          <p:cNvPr id="3076" name="Picture 4" descr="Обои 12460, бренд SIRPI в разделе «обои» на 360.ru">
            <a:hlinkClick r:id="rId6"/>
          </p:cNvPr>
          <p:cNvPicPr>
            <a:picLocks noChangeAspect="1" noChangeArrowheads="1"/>
          </p:cNvPicPr>
          <p:nvPr/>
        </p:nvPicPr>
        <p:blipFill>
          <a:blip r:embed="rId7" cstate="print"/>
          <a:srcRect/>
          <a:stretch>
            <a:fillRect/>
          </a:stretch>
        </p:blipFill>
        <p:spPr bwMode="auto">
          <a:xfrm>
            <a:off x="5572132" y="3571876"/>
            <a:ext cx="1619250" cy="16192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3074" name="Picture 2" descr="Обои 11762, бренд SIRPI в разделе «обои» на 360.ru">
            <a:hlinkClick r:id="rId8"/>
          </p:cNvPr>
          <p:cNvPicPr>
            <a:picLocks noChangeAspect="1" noChangeArrowheads="1"/>
          </p:cNvPicPr>
          <p:nvPr/>
        </p:nvPicPr>
        <p:blipFill>
          <a:blip r:embed="rId9" cstate="print"/>
          <a:srcRect/>
          <a:stretch>
            <a:fillRect/>
          </a:stretch>
        </p:blipFill>
        <p:spPr bwMode="auto">
          <a:xfrm>
            <a:off x="6929454" y="4572008"/>
            <a:ext cx="1619250" cy="16192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5" name="Содержимое 4"/>
          <p:cNvSpPr>
            <a:spLocks noGrp="1"/>
          </p:cNvSpPr>
          <p:nvPr>
            <p:ph sz="quarter" idx="2"/>
          </p:nvPr>
        </p:nvSpPr>
        <p:spPr>
          <a:xfrm>
            <a:off x="357158" y="1428736"/>
            <a:ext cx="8043890" cy="4732351"/>
          </a:xfrm>
        </p:spPr>
        <p:txBody>
          <a:bodyPr/>
          <a:lstStyle/>
          <a:p>
            <a:pPr lvl="0"/>
            <a:r>
              <a:rPr lang="ru-RU" dirty="0" smtClean="0"/>
              <a:t>Обои гладкие;</a:t>
            </a:r>
          </a:p>
          <a:p>
            <a:pPr lvl="0"/>
            <a:endParaRPr lang="ru-RU" dirty="0" smtClean="0"/>
          </a:p>
          <a:p>
            <a:pPr lvl="0"/>
            <a:r>
              <a:rPr lang="ru-RU" dirty="0" smtClean="0"/>
              <a:t>Обои с рельефным рисунком, наносимые на поверхность в процессе производства;</a:t>
            </a:r>
          </a:p>
          <a:p>
            <a:pPr lvl="0"/>
            <a:endParaRPr lang="ru-RU" dirty="0" smtClean="0"/>
          </a:p>
          <a:p>
            <a:pPr lvl="0"/>
            <a:endParaRPr lang="ru-RU" dirty="0" smtClean="0"/>
          </a:p>
          <a:p>
            <a:pPr lvl="0"/>
            <a:r>
              <a:rPr lang="ru-RU" dirty="0" smtClean="0"/>
              <a:t>Обои с выдавленным мелким рисунком;</a:t>
            </a:r>
          </a:p>
          <a:p>
            <a:pPr lvl="0"/>
            <a:endParaRPr lang="ru-RU" dirty="0" smtClean="0"/>
          </a:p>
          <a:p>
            <a:pPr lvl="0"/>
            <a:endParaRPr lang="ru-RU" dirty="0" smtClean="0"/>
          </a:p>
          <a:p>
            <a:pPr lvl="0"/>
            <a:endParaRPr lang="ru-RU" dirty="0" smtClean="0"/>
          </a:p>
          <a:p>
            <a:pPr lvl="0"/>
            <a:r>
              <a:rPr lang="ru-RU" dirty="0" smtClean="0"/>
              <a:t>Обои с глубоким рисунком многослойные.</a:t>
            </a:r>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914400" y="5286388"/>
            <a:ext cx="8229600" cy="1032642"/>
          </a:xfrm>
        </p:spPr>
        <p:txBody>
          <a:bodyPr/>
          <a:lstStyle/>
          <a:p>
            <a:endParaRPr lang="ru-RU" dirty="0"/>
          </a:p>
        </p:txBody>
      </p:sp>
      <p:pic>
        <p:nvPicPr>
          <p:cNvPr id="4098" name="Picture 2" descr="Российский рынок обоев">
            <a:hlinkClick r:id="rId2" tooltip="&quot;Российский рынок обоев&quot;"/>
          </p:cNvPr>
          <p:cNvPicPr>
            <a:picLocks noChangeAspect="1" noChangeArrowheads="1"/>
          </p:cNvPicPr>
          <p:nvPr/>
        </p:nvPicPr>
        <p:blipFill>
          <a:blip r:embed="rId3" cstate="print"/>
          <a:srcRect/>
          <a:stretch>
            <a:fillRect/>
          </a:stretch>
        </p:blipFill>
        <p:spPr bwMode="auto">
          <a:xfrm>
            <a:off x="1643042" y="1643050"/>
            <a:ext cx="6000792" cy="3632979"/>
          </a:xfrm>
          <a:prstGeom prst="rect">
            <a:avLst/>
          </a:prstGeom>
          <a:ln w="228600" cap="sq" cmpd="thickThin">
            <a:solidFill>
              <a:srgbClr val="000000"/>
            </a:solidFill>
            <a:prstDash val="solid"/>
            <a:miter lim="800000"/>
          </a:ln>
          <a:effectLst>
            <a:glow rad="228600">
              <a:schemeClr val="accent1">
                <a:satMod val="175000"/>
                <a:alpha val="40000"/>
              </a:schemeClr>
            </a:glow>
            <a:innerShdw blurRad="76200">
              <a:srgbClr val="000000"/>
            </a:innerShdw>
          </a:effectLst>
        </p:spPr>
      </p:pic>
      <p:pic>
        <p:nvPicPr>
          <p:cNvPr id="4099" name="Picture 3" descr="бумажные обои"/>
          <p:cNvPicPr>
            <a:picLocks noChangeAspect="1" noChangeArrowheads="1"/>
          </p:cNvPicPr>
          <p:nvPr/>
        </p:nvPicPr>
        <p:blipFill>
          <a:blip r:embed="rId4" cstate="print"/>
          <a:srcRect/>
          <a:stretch>
            <a:fillRect/>
          </a:stretch>
        </p:blipFill>
        <p:spPr bwMode="auto">
          <a:xfrm>
            <a:off x="285720" y="357166"/>
            <a:ext cx="2214578" cy="2214578"/>
          </a:xfrm>
          <a:prstGeom prst="rect">
            <a:avLst/>
          </a:prstGeom>
          <a:ln>
            <a:noFill/>
          </a:ln>
          <a:effectLst>
            <a:softEdge rad="317500"/>
          </a:effectLst>
        </p:spPr>
      </p:pic>
      <p:pic>
        <p:nvPicPr>
          <p:cNvPr id="4100" name="Picture 4" descr="Виды обоев"/>
          <p:cNvPicPr>
            <a:picLocks noChangeAspect="1" noChangeArrowheads="1"/>
          </p:cNvPicPr>
          <p:nvPr/>
        </p:nvPicPr>
        <p:blipFill>
          <a:blip r:embed="rId5" cstate="print"/>
          <a:srcRect/>
          <a:stretch>
            <a:fillRect/>
          </a:stretch>
        </p:blipFill>
        <p:spPr bwMode="auto">
          <a:xfrm>
            <a:off x="5786446" y="4181475"/>
            <a:ext cx="3048000" cy="2676525"/>
          </a:xfrm>
          <a:prstGeom prst="rect">
            <a:avLst/>
          </a:prstGeom>
          <a:ln>
            <a:noFill/>
          </a:ln>
          <a:effectLst>
            <a:softEdge rad="63500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428604"/>
            <a:ext cx="8229600" cy="1143000"/>
          </a:xfrm>
          <a:effectLst>
            <a:reflection blurRad="6350" stA="52000" endA="300" endPos="35000" dir="5400000" sy="-100000" algn="bl" rotWithShape="0"/>
          </a:effectLst>
        </p:spPr>
        <p:txBody>
          <a:bodyPr>
            <a:normAutofit fontScale="90000"/>
          </a:bodyPr>
          <a:lstStyle/>
          <a:p>
            <a:r>
              <a:rPr lang="ru-RU" b="1" dirty="0" smtClean="0"/>
              <a:t>Описания обоев и рекомендации по выбору</a:t>
            </a:r>
            <a:endParaRPr lang="ru-RU" dirty="0"/>
          </a:p>
        </p:txBody>
      </p:sp>
      <p:pic>
        <p:nvPicPr>
          <p:cNvPr id="5122" name="Picture 2" descr="бумажные обои"/>
          <p:cNvPicPr>
            <a:picLocks noChangeAspect="1" noChangeArrowheads="1"/>
          </p:cNvPicPr>
          <p:nvPr/>
        </p:nvPicPr>
        <p:blipFill>
          <a:blip r:embed="rId2" cstate="print"/>
          <a:srcRect/>
          <a:stretch>
            <a:fillRect/>
          </a:stretch>
        </p:blipFill>
        <p:spPr bwMode="auto">
          <a:xfrm>
            <a:off x="428596" y="1142984"/>
            <a:ext cx="1357322" cy="1357322"/>
          </a:xfrm>
          <a:prstGeom prst="rect">
            <a:avLst/>
          </a:prstGeom>
          <a:noFill/>
          <a:ln w="9525">
            <a:noFill/>
            <a:miter lim="800000"/>
            <a:headEnd/>
            <a:tailEnd/>
          </a:ln>
        </p:spPr>
      </p:pic>
      <p:sp>
        <p:nvSpPr>
          <p:cNvPr id="5124"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125" name="Rectangle 5"/>
          <p:cNvSpPr>
            <a:spLocks noChangeArrowheads="1"/>
          </p:cNvSpPr>
          <p:nvPr/>
        </p:nvSpPr>
        <p:spPr bwMode="auto">
          <a:xfrm>
            <a:off x="1357290" y="2226696"/>
            <a:ext cx="6929486"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bg2">
                    <a:lumMod val="50000"/>
                  </a:schemeClr>
                </a:solidFill>
                <a:effectLst/>
                <a:latin typeface="Arial" pitchFamily="34" charset="0"/>
                <a:ea typeface="Times New Roman" pitchFamily="18" charset="0"/>
                <a:cs typeface="Arial" pitchFamily="34" charset="0"/>
              </a:rPr>
              <a:t>Бумажные обои</a:t>
            </a:r>
            <a:r>
              <a:rPr kumimoji="0" lang="ru-RU" sz="1600" b="0" i="0" u="none" strike="noStrike" cap="none" normalizeH="0" baseline="0" dirty="0" smtClean="0">
                <a:ln>
                  <a:noFill/>
                </a:ln>
                <a:solidFill>
                  <a:schemeClr val="bg2">
                    <a:lumMod val="50000"/>
                  </a:schemeClr>
                </a:solidFill>
                <a:effectLst/>
                <a:latin typeface="Arial" pitchFamily="34" charset="0"/>
                <a:ea typeface="Times New Roman" pitchFamily="18" charset="0"/>
                <a:cs typeface="Arial" pitchFamily="34" charset="0"/>
              </a:rPr>
              <a:t> </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представляют самую большую часть обоев, представленных в продаже. Для них характерна дешевизна, простота в технологии отделки, и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экологичность</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Бумажные обои позволяют дышать стенам, и подойдут для отделки любых типов помещений. Бумажные обои бывают: гладкие, структурные и дуплекс. </a:t>
            </a:r>
            <a:b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Бумажные структурные обои более плотные, выпускаются с блестками, которые вкраплены в верхний слой покрытия, могут иметь различную фактуру, такими обоями хорошо скрывать неровности на стенах. Сегодня популярны дуплексные бумажные обои – рифленые, которые состоят из слоев бумаги, покрытых специальным составом для улучшения эксплуатации обоев, что также повышает и срок их использования. Дуплексные обои можно красить, они имеют белый цвет, а также их пропитывают водоотталкивающим специальным составом. Обои после окраски остаются воздухопроницаемыми. Достоинство дуплексных обоев в том, что их можно окрашивать в любые цвета, перекрашивать, и ими легко скрыть трещины на стенах. </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28926" y="1500174"/>
            <a:ext cx="5072098" cy="1071570"/>
          </a:xfrm>
        </p:spPr>
        <p:txBody>
          <a:bodyPr>
            <a:noAutofit/>
          </a:bodyPr>
          <a:lstStyle/>
          <a:p>
            <a:r>
              <a:rPr lang="ru-RU" sz="5400" dirty="0" smtClean="0"/>
              <a:t>Виниловые обои </a:t>
            </a:r>
            <a:endParaRPr lang="ru-RU" sz="5400" dirty="0"/>
          </a:p>
        </p:txBody>
      </p:sp>
      <p:sp>
        <p:nvSpPr>
          <p:cNvPr id="3" name="Текст 2"/>
          <p:cNvSpPr>
            <a:spLocks noGrp="1"/>
          </p:cNvSpPr>
          <p:nvPr>
            <p:ph type="body" idx="1"/>
          </p:nvPr>
        </p:nvSpPr>
        <p:spPr>
          <a:xfrm>
            <a:off x="714348" y="2571744"/>
            <a:ext cx="7772400" cy="4000528"/>
          </a:xfrm>
        </p:spPr>
        <p:txBody>
          <a:bodyPr>
            <a:normAutofit fontScale="85000" lnSpcReduction="10000"/>
          </a:bodyPr>
          <a:lstStyle/>
          <a:p>
            <a:r>
              <a:rPr lang="ru-RU" b="1" dirty="0" smtClean="0"/>
              <a:t>Виниловые обои</a:t>
            </a:r>
            <a:r>
              <a:rPr lang="ru-RU" dirty="0" smtClean="0"/>
              <a:t> – современные, долговечные и моющиеся. Все обои водостойкие, но в разной степени. Виниловые обои имеет два слоя, бумажный нижний слой, покрыт слоем ПВХ, а верхний слой имеет рисунок или тиснение. Виниловые обои пропитаны специальным составом, предотвращающим от образования на стенах плесени и грибков. Виниловые обои могут имитировать отделочные материалы – от простой штукатурки до текстиля. Все они моются, прочны и долговечны. Виниловые обои можно использовать в отделке кухни, ванной, прихожих и прочее. В качестве недостатка можно отметить воздухонепроницаемость. Виниловые виды обоев бывают: </a:t>
            </a:r>
            <a:r>
              <a:rPr lang="ru-RU" dirty="0" err="1" smtClean="0"/>
              <a:t>шелкография</a:t>
            </a:r>
            <a:r>
              <a:rPr lang="ru-RU" dirty="0" smtClean="0"/>
              <a:t>, вспененный винил, тяжелый винил, </a:t>
            </a:r>
            <a:r>
              <a:rPr lang="ru-RU" dirty="0" err="1" smtClean="0"/>
              <a:t>флет-винил</a:t>
            </a:r>
            <a:r>
              <a:rPr lang="ru-RU" dirty="0" smtClean="0"/>
              <a:t>. </a:t>
            </a:r>
            <a:br>
              <a:rPr lang="ru-RU" dirty="0" smtClean="0"/>
            </a:br>
            <a:r>
              <a:rPr lang="ru-RU" dirty="0" err="1" smtClean="0"/>
              <a:t>Шелкография</a:t>
            </a:r>
            <a:r>
              <a:rPr lang="ru-RU" dirty="0" smtClean="0"/>
              <a:t>. У обоев бумажный нижний слой, а верхний представляет собой чистый винил, или тот же винил, но с шелковыми нитями, который создает впечатление шелковой ткани. Виниловые обои с рельефом – имитация керамической плитки или природных натуральных камней. Обои хорошо подойдут при отделке ванных комнат и кухонь. </a:t>
            </a:r>
          </a:p>
          <a:p>
            <a:endParaRPr lang="ru-RU" dirty="0"/>
          </a:p>
        </p:txBody>
      </p:sp>
      <p:pic>
        <p:nvPicPr>
          <p:cNvPr id="18434" name="Picture 2" descr="виниловые обои"/>
          <p:cNvPicPr>
            <a:picLocks noChangeAspect="1" noChangeArrowheads="1"/>
          </p:cNvPicPr>
          <p:nvPr/>
        </p:nvPicPr>
        <p:blipFill>
          <a:blip r:embed="rId2" cstate="print"/>
          <a:srcRect/>
          <a:stretch>
            <a:fillRect/>
          </a:stretch>
        </p:blipFill>
        <p:spPr bwMode="auto">
          <a:xfrm>
            <a:off x="1500166" y="785794"/>
            <a:ext cx="2146295" cy="1609721"/>
          </a:xfrm>
          <a:prstGeom prst="rect">
            <a:avLst/>
          </a:prstGeom>
          <a:ln>
            <a:noFill/>
          </a:ln>
          <a:effectLst>
            <a:softEdge rad="112500"/>
          </a:effectLst>
        </p:spPr>
      </p:pic>
      <p:pic>
        <p:nvPicPr>
          <p:cNvPr id="18435" name="Picture 3" descr="Обои 13405, бренд SIRPI в разделе «обои» на 360.ru">
            <a:hlinkClick r:id="rId3"/>
          </p:cNvPr>
          <p:cNvPicPr>
            <a:picLocks noChangeAspect="1" noChangeArrowheads="1"/>
          </p:cNvPicPr>
          <p:nvPr/>
        </p:nvPicPr>
        <p:blipFill>
          <a:blip r:embed="rId4" cstate="print"/>
          <a:srcRect/>
          <a:stretch>
            <a:fillRect/>
          </a:stretch>
        </p:blipFill>
        <p:spPr bwMode="auto">
          <a:xfrm>
            <a:off x="357158" y="214290"/>
            <a:ext cx="1619250" cy="161925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00430" y="857232"/>
            <a:ext cx="4851470" cy="1287696"/>
          </a:xfrm>
        </p:spPr>
        <p:txBody>
          <a:bodyPr>
            <a:normAutofit fontScale="90000"/>
          </a:bodyPr>
          <a:lstStyle/>
          <a:p>
            <a:r>
              <a:rPr lang="ru-RU" dirty="0" smtClean="0"/>
              <a:t>Текстильные виды обоев </a:t>
            </a:r>
            <a:endParaRPr lang="ru-RU" dirty="0"/>
          </a:p>
        </p:txBody>
      </p:sp>
      <p:sp>
        <p:nvSpPr>
          <p:cNvPr id="3" name="Текст 2"/>
          <p:cNvSpPr>
            <a:spLocks noGrp="1"/>
          </p:cNvSpPr>
          <p:nvPr>
            <p:ph type="body" idx="1"/>
          </p:nvPr>
        </p:nvSpPr>
        <p:spPr>
          <a:xfrm>
            <a:off x="500034" y="2357430"/>
            <a:ext cx="7986714" cy="3929090"/>
          </a:xfrm>
          <a:blipFill>
            <a:blip r:embed="rId2" cstate="print"/>
            <a:tile tx="0" ty="0" sx="100000" sy="100000" flip="none" algn="tl"/>
          </a:blipFill>
        </p:spPr>
        <p:txBody>
          <a:bodyPr>
            <a:normAutofit/>
          </a:bodyPr>
          <a:lstStyle/>
          <a:p>
            <a:pPr algn="just"/>
            <a:endParaRPr lang="ru-RU" sz="2400" b="1" dirty="0" smtClean="0">
              <a:solidFill>
                <a:schemeClr val="bg2">
                  <a:lumMod val="50000"/>
                </a:schemeClr>
              </a:solidFill>
            </a:endParaRPr>
          </a:p>
          <a:p>
            <a:pPr algn="just"/>
            <a:r>
              <a:rPr lang="ru-RU" sz="2400" b="1" dirty="0" smtClean="0">
                <a:solidFill>
                  <a:schemeClr val="bg2">
                    <a:lumMod val="50000"/>
                  </a:schemeClr>
                </a:solidFill>
              </a:rPr>
              <a:t>Текстильные виды обоев напоминают натуральный текстиль, хлопок, лен, вискозу. Текстильные обои – были изобретены давно. До появления бумажных обоев было принято обивать стены помещений тканями. Современные текстильные обои - это ткань, наклеенная на основу из бумаги. Обои отлично поглотят шум, да и выглядят красиво.</a:t>
            </a:r>
          </a:p>
          <a:p>
            <a:pPr algn="just"/>
            <a:endParaRPr lang="ru-RU" dirty="0"/>
          </a:p>
        </p:txBody>
      </p:sp>
      <p:pic>
        <p:nvPicPr>
          <p:cNvPr id="19458" name="Picture 2" descr="текстильные обои"/>
          <p:cNvPicPr>
            <a:picLocks noChangeAspect="1" noChangeArrowheads="1"/>
          </p:cNvPicPr>
          <p:nvPr/>
        </p:nvPicPr>
        <p:blipFill>
          <a:blip r:embed="rId3" cstate="print"/>
          <a:srcRect/>
          <a:stretch>
            <a:fillRect/>
          </a:stretch>
        </p:blipFill>
        <p:spPr bwMode="auto">
          <a:xfrm>
            <a:off x="1357290" y="642918"/>
            <a:ext cx="1785950" cy="1928826"/>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4414" y="500042"/>
            <a:ext cx="3565586" cy="2143140"/>
          </a:xfrm>
        </p:spPr>
        <p:txBody>
          <a:bodyPr/>
          <a:lstStyle/>
          <a:p>
            <a:r>
              <a:rPr lang="ru-RU" dirty="0" smtClean="0"/>
              <a:t>Велюровые обои </a:t>
            </a:r>
            <a:endParaRPr lang="ru-RU" dirty="0"/>
          </a:p>
        </p:txBody>
      </p:sp>
      <p:sp>
        <p:nvSpPr>
          <p:cNvPr id="3" name="Текст 2"/>
          <p:cNvSpPr>
            <a:spLocks noGrp="1"/>
          </p:cNvSpPr>
          <p:nvPr>
            <p:ph type="body" idx="1"/>
          </p:nvPr>
        </p:nvSpPr>
        <p:spPr>
          <a:xfrm>
            <a:off x="722313" y="3287712"/>
            <a:ext cx="7772400" cy="2855931"/>
          </a:xfrm>
        </p:spPr>
        <p:txBody>
          <a:bodyPr>
            <a:normAutofit fontScale="92500" lnSpcReduction="20000"/>
          </a:bodyPr>
          <a:lstStyle/>
          <a:p>
            <a:pPr algn="just"/>
            <a:r>
              <a:rPr lang="ru-RU" b="1" dirty="0" smtClean="0"/>
              <a:t>Велюровые обои </a:t>
            </a:r>
            <a:r>
              <a:rPr lang="ru-RU" dirty="0" smtClean="0"/>
              <a:t>отличает бархатистость, при ярком освещении рисунок на обоях начинает играть. Существуют текстильные обои с основой тканевой и синтетической. Стены, оклеенные такими обоями, тепло- и звуконепроницаемы, а обои упругие и мягкие на ощупь. Производятся такие обои по индивидуальному заказу в размер стены. Велюровые обои клеятся на стену при помощи специального валика, имеющего длинный шелковый ворс, необходимо при оклейке вертикально проглаживать обои. Недостатком велюровых обоев можно назвать то, что они слишком тяжелые и клеить их необходимо специальным </a:t>
            </a:r>
            <a:r>
              <a:rPr lang="ru-RU" dirty="0" err="1" smtClean="0"/>
              <a:t>суперсильным</a:t>
            </a:r>
            <a:r>
              <a:rPr lang="ru-RU" dirty="0" smtClean="0"/>
              <a:t> клеем. </a:t>
            </a:r>
          </a:p>
          <a:p>
            <a:pPr algn="just"/>
            <a:endParaRPr lang="ru-RU" dirty="0"/>
          </a:p>
        </p:txBody>
      </p:sp>
      <p:pic>
        <p:nvPicPr>
          <p:cNvPr id="20482" name="Picture 2" descr="велюровые обои"/>
          <p:cNvPicPr>
            <a:picLocks noChangeAspect="1" noChangeArrowheads="1"/>
          </p:cNvPicPr>
          <p:nvPr/>
        </p:nvPicPr>
        <p:blipFill>
          <a:blip r:embed="rId2" cstate="print"/>
          <a:srcRect/>
          <a:stretch>
            <a:fillRect/>
          </a:stretch>
        </p:blipFill>
        <p:spPr bwMode="auto">
          <a:xfrm>
            <a:off x="5357818" y="571480"/>
            <a:ext cx="2143140" cy="214314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24" y="500042"/>
            <a:ext cx="3779900" cy="1930638"/>
          </a:xfrm>
        </p:spPr>
        <p:txBody>
          <a:bodyPr/>
          <a:lstStyle/>
          <a:p>
            <a:r>
              <a:rPr lang="ru-RU" dirty="0" smtClean="0"/>
              <a:t>Обои </a:t>
            </a:r>
            <a:r>
              <a:rPr lang="ru-RU" dirty="0" err="1" smtClean="0"/>
              <a:t>стекловолок-нистые</a:t>
            </a:r>
            <a:r>
              <a:rPr lang="ru-RU" dirty="0" smtClean="0"/>
              <a:t> </a:t>
            </a:r>
            <a:endParaRPr lang="ru-RU" dirty="0"/>
          </a:p>
        </p:txBody>
      </p:sp>
      <p:sp>
        <p:nvSpPr>
          <p:cNvPr id="3" name="Текст 2"/>
          <p:cNvSpPr>
            <a:spLocks noGrp="1"/>
          </p:cNvSpPr>
          <p:nvPr>
            <p:ph type="body" idx="1"/>
          </p:nvPr>
        </p:nvSpPr>
        <p:spPr>
          <a:xfrm>
            <a:off x="722313" y="3287712"/>
            <a:ext cx="7772400" cy="2855931"/>
          </a:xfrm>
        </p:spPr>
        <p:txBody>
          <a:bodyPr/>
          <a:lstStyle/>
          <a:p>
            <a:pPr algn="just"/>
            <a:r>
              <a:rPr lang="ru-RU" b="1" dirty="0" smtClean="0"/>
              <a:t>Обои стекловолокнистые</a:t>
            </a:r>
            <a:r>
              <a:rPr lang="ru-RU" dirty="0" smtClean="0"/>
              <a:t> – особый вид обоев, в основе которых лежит нить из стекловолокна. Могут быть одно- и двухслойными. Поверхность </a:t>
            </a:r>
            <a:r>
              <a:rPr lang="ru-RU" dirty="0" err="1" smtClean="0"/>
              <a:t>стеклообоев</a:t>
            </a:r>
            <a:r>
              <a:rPr lang="ru-RU" dirty="0" smtClean="0"/>
              <a:t> имеет рельефный рисунок. </a:t>
            </a:r>
            <a:r>
              <a:rPr lang="ru-RU" dirty="0" err="1" smtClean="0"/>
              <a:t>Стеклообои</a:t>
            </a:r>
            <a:r>
              <a:rPr lang="ru-RU" dirty="0" smtClean="0"/>
              <a:t> прочные, но, в то же время эластичные, ими можно закрыть мелкие щели в штукатурке. </a:t>
            </a:r>
            <a:r>
              <a:rPr lang="ru-RU" dirty="0" err="1" smtClean="0"/>
              <a:t>Стеклообои</a:t>
            </a:r>
            <a:r>
              <a:rPr lang="ru-RU" dirty="0" smtClean="0"/>
              <a:t> нужно красить красками водоэмульсионными или латексными, их можно перекрашивать до 10 раз. </a:t>
            </a:r>
            <a:r>
              <a:rPr lang="ru-RU" dirty="0" err="1" smtClean="0"/>
              <a:t>Стеклообои</a:t>
            </a:r>
            <a:r>
              <a:rPr lang="ru-RU" dirty="0" smtClean="0"/>
              <a:t> клеятся на любую поверхность.</a:t>
            </a:r>
          </a:p>
          <a:p>
            <a:pPr algn="just"/>
            <a:endParaRPr lang="ru-RU" dirty="0"/>
          </a:p>
        </p:txBody>
      </p:sp>
      <p:pic>
        <p:nvPicPr>
          <p:cNvPr id="21506" name="Picture 2" descr="стекловолокнистые обои"/>
          <p:cNvPicPr>
            <a:picLocks noChangeAspect="1" noChangeArrowheads="1"/>
          </p:cNvPicPr>
          <p:nvPr/>
        </p:nvPicPr>
        <p:blipFill>
          <a:blip r:embed="rId2" cstate="print"/>
          <a:srcRect/>
          <a:stretch>
            <a:fillRect/>
          </a:stretch>
        </p:blipFill>
        <p:spPr bwMode="auto">
          <a:xfrm>
            <a:off x="5143504" y="428604"/>
            <a:ext cx="2166946" cy="2123608"/>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8662" y="285728"/>
            <a:ext cx="4206814" cy="2287828"/>
          </a:xfrm>
        </p:spPr>
        <p:txBody>
          <a:bodyPr/>
          <a:lstStyle/>
          <a:p>
            <a:r>
              <a:rPr lang="ru-RU" dirty="0" smtClean="0"/>
              <a:t>Металлические обои </a:t>
            </a:r>
            <a:endParaRPr lang="ru-RU" dirty="0"/>
          </a:p>
        </p:txBody>
      </p:sp>
      <p:sp>
        <p:nvSpPr>
          <p:cNvPr id="3" name="Текст 2"/>
          <p:cNvSpPr>
            <a:spLocks noGrp="1"/>
          </p:cNvSpPr>
          <p:nvPr>
            <p:ph type="body" idx="1"/>
          </p:nvPr>
        </p:nvSpPr>
        <p:spPr>
          <a:xfrm>
            <a:off x="722313" y="3287713"/>
            <a:ext cx="7772400" cy="2641618"/>
          </a:xfrm>
        </p:spPr>
        <p:txBody>
          <a:bodyPr/>
          <a:lstStyle/>
          <a:p>
            <a:pPr algn="just"/>
            <a:r>
              <a:rPr lang="ru-RU" b="1" dirty="0" smtClean="0"/>
              <a:t>Металлические обои</a:t>
            </a:r>
            <a:r>
              <a:rPr lang="ru-RU" dirty="0" smtClean="0"/>
              <a:t> – со временем не потеряют яркость, не сотрутся, но боятся острых предметов. Представляют собой металлическую фольгу на бумажной или </a:t>
            </a:r>
            <a:r>
              <a:rPr lang="ru-RU" dirty="0" err="1" smtClean="0"/>
              <a:t>флизелиновой</a:t>
            </a:r>
            <a:r>
              <a:rPr lang="ru-RU" dirty="0" smtClean="0"/>
              <a:t> основе, на которой краской нанесен рисунок. Недостаток – во время работы по наклейке металлических обоев необходимо отключать электричество в квартире. </a:t>
            </a:r>
          </a:p>
          <a:p>
            <a:pPr algn="just"/>
            <a:endParaRPr lang="ru-RU" dirty="0"/>
          </a:p>
        </p:txBody>
      </p:sp>
      <p:pic>
        <p:nvPicPr>
          <p:cNvPr id="22530" name="Picture 2" descr="металлические обои"/>
          <p:cNvPicPr>
            <a:picLocks noChangeAspect="1" noChangeArrowheads="1"/>
          </p:cNvPicPr>
          <p:nvPr/>
        </p:nvPicPr>
        <p:blipFill>
          <a:blip r:embed="rId2" cstate="print"/>
          <a:srcRect/>
          <a:stretch>
            <a:fillRect/>
          </a:stretch>
        </p:blipFill>
        <p:spPr bwMode="auto">
          <a:xfrm>
            <a:off x="5857884" y="857232"/>
            <a:ext cx="1841186" cy="1785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24" y="0"/>
            <a:ext cx="4135376" cy="2359266"/>
          </a:xfrm>
        </p:spPr>
        <p:txBody>
          <a:bodyPr/>
          <a:lstStyle/>
          <a:p>
            <a:r>
              <a:rPr lang="ru-RU" dirty="0" smtClean="0"/>
              <a:t>Пробковые обои </a:t>
            </a:r>
            <a:endParaRPr lang="ru-RU" dirty="0"/>
          </a:p>
        </p:txBody>
      </p:sp>
      <p:sp>
        <p:nvSpPr>
          <p:cNvPr id="3" name="Текст 2"/>
          <p:cNvSpPr>
            <a:spLocks noGrp="1"/>
          </p:cNvSpPr>
          <p:nvPr>
            <p:ph type="body" idx="1"/>
          </p:nvPr>
        </p:nvSpPr>
        <p:spPr>
          <a:xfrm>
            <a:off x="722313" y="3287712"/>
            <a:ext cx="7772400" cy="2784493"/>
          </a:xfrm>
        </p:spPr>
        <p:txBody>
          <a:bodyPr/>
          <a:lstStyle/>
          <a:p>
            <a:pPr algn="just"/>
            <a:r>
              <a:rPr lang="ru-RU" b="1" dirty="0" smtClean="0"/>
              <a:t>Пробковые обои</a:t>
            </a:r>
            <a:r>
              <a:rPr lang="ru-RU" dirty="0" smtClean="0"/>
              <a:t> делают из тонкого слоя натуральной пробки и наносят на бумажное полотно. Обои не притягивают пыль, потому что не электризуются. </a:t>
            </a:r>
            <a:br>
              <a:rPr lang="ru-RU" dirty="0" smtClean="0"/>
            </a:br>
            <a:r>
              <a:rPr lang="ru-RU" dirty="0" smtClean="0"/>
              <a:t>В выборе обоев руководствуйтесь своим вкусом и материальными средствами. Однако лучше выбирать дорогие обои, т.к. они обладают водостойкостью, устойчивостью к износу, свету и т.д. </a:t>
            </a:r>
          </a:p>
          <a:p>
            <a:endParaRPr lang="ru-RU" dirty="0"/>
          </a:p>
        </p:txBody>
      </p:sp>
      <p:pic>
        <p:nvPicPr>
          <p:cNvPr id="23554" name="Picture 2" descr="пробковые обои"/>
          <p:cNvPicPr>
            <a:picLocks noChangeAspect="1" noChangeArrowheads="1"/>
          </p:cNvPicPr>
          <p:nvPr/>
        </p:nvPicPr>
        <p:blipFill>
          <a:blip r:embed="rId2" cstate="print"/>
          <a:srcRect/>
          <a:stretch>
            <a:fillRect/>
          </a:stretch>
        </p:blipFill>
        <p:spPr bwMode="auto">
          <a:xfrm>
            <a:off x="5429256" y="1000108"/>
            <a:ext cx="1714512" cy="17145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solidFill>
                  <a:schemeClr val="accent5">
                    <a:lumMod val="40000"/>
                    <a:lumOff val="60000"/>
                  </a:schemeClr>
                </a:solidFill>
              </a:rPr>
              <a:t>По применяемым материалам обои также делятся на несколько видов:</a:t>
            </a:r>
            <a:endParaRPr lang="ru-RU" sz="3200" dirty="0">
              <a:solidFill>
                <a:schemeClr val="accent5">
                  <a:lumMod val="40000"/>
                  <a:lumOff val="60000"/>
                </a:schemeClr>
              </a:solidFill>
            </a:endParaRPr>
          </a:p>
        </p:txBody>
      </p:sp>
      <p:sp>
        <p:nvSpPr>
          <p:cNvPr id="5" name="Содержимое 4"/>
          <p:cNvSpPr>
            <a:spLocks noGrp="1"/>
          </p:cNvSpPr>
          <p:nvPr>
            <p:ph sz="quarter" idx="2"/>
          </p:nvPr>
        </p:nvSpPr>
        <p:spPr>
          <a:xfrm>
            <a:off x="457200" y="1714488"/>
            <a:ext cx="8186766" cy="4572032"/>
          </a:xfrm>
        </p:spPr>
        <p:style>
          <a:lnRef idx="2">
            <a:schemeClr val="accent5">
              <a:shade val="50000"/>
            </a:schemeClr>
          </a:lnRef>
          <a:fillRef idx="1">
            <a:schemeClr val="accent5"/>
          </a:fillRef>
          <a:effectRef idx="0">
            <a:schemeClr val="accent5"/>
          </a:effectRef>
          <a:fontRef idx="minor">
            <a:schemeClr val="lt1"/>
          </a:fontRef>
        </p:style>
        <p:txBody>
          <a:bodyPr>
            <a:normAutofit fontScale="70000" lnSpcReduction="20000"/>
          </a:bodyPr>
          <a:lstStyle/>
          <a:p>
            <a:endParaRPr lang="ru-RU" sz="2300" b="1" dirty="0" smtClean="0">
              <a:solidFill>
                <a:schemeClr val="accent6">
                  <a:lumMod val="50000"/>
                </a:schemeClr>
              </a:solidFill>
            </a:endParaRPr>
          </a:p>
          <a:p>
            <a:endParaRPr lang="ru-RU" sz="2300" b="1" dirty="0" smtClean="0">
              <a:solidFill>
                <a:schemeClr val="accent6">
                  <a:lumMod val="50000"/>
                </a:schemeClr>
              </a:solidFill>
            </a:endParaRPr>
          </a:p>
          <a:p>
            <a:r>
              <a:rPr lang="ru-RU" sz="2300" b="1" dirty="0" smtClean="0">
                <a:solidFill>
                  <a:schemeClr val="accent6">
                    <a:lumMod val="50000"/>
                  </a:schemeClr>
                </a:solidFill>
              </a:rPr>
              <a:t>Тисненые обои </a:t>
            </a:r>
            <a:r>
              <a:rPr lang="ru-RU" sz="2300" dirty="0" smtClean="0">
                <a:solidFill>
                  <a:schemeClr val="accent6">
                    <a:lumMod val="50000"/>
                  </a:schemeClr>
                </a:solidFill>
              </a:rPr>
              <a:t>печатаются на бумаге без древесины, а затем бумага-подкладка в рабочем процессе </a:t>
            </a:r>
            <a:r>
              <a:rPr lang="ru-RU" sz="2300" dirty="0" err="1" smtClean="0">
                <a:solidFill>
                  <a:schemeClr val="accent6">
                    <a:lumMod val="50000"/>
                  </a:schemeClr>
                </a:solidFill>
              </a:rPr>
              <a:t>кашируется</a:t>
            </a:r>
            <a:r>
              <a:rPr lang="ru-RU" sz="2300" dirty="0" smtClean="0">
                <a:solidFill>
                  <a:schemeClr val="accent6">
                    <a:lumMod val="50000"/>
                  </a:schemeClr>
                </a:solidFill>
              </a:rPr>
              <a:t> и деформируется. Применение клея их не деформирует, после высыхания они сохраняют свою прежнюю структуру и размеры, не дают "усадки". </a:t>
            </a:r>
          </a:p>
          <a:p>
            <a:endParaRPr lang="ru-RU" sz="2300" b="1" dirty="0" smtClean="0">
              <a:solidFill>
                <a:schemeClr val="accent6">
                  <a:lumMod val="50000"/>
                </a:schemeClr>
              </a:solidFill>
            </a:endParaRPr>
          </a:p>
          <a:p>
            <a:endParaRPr lang="ru-RU" sz="2300" b="1" dirty="0" smtClean="0">
              <a:solidFill>
                <a:schemeClr val="accent6">
                  <a:lumMod val="50000"/>
                </a:schemeClr>
              </a:solidFill>
            </a:endParaRPr>
          </a:p>
          <a:p>
            <a:r>
              <a:rPr lang="ru-RU" sz="2300" b="1" dirty="0" smtClean="0">
                <a:solidFill>
                  <a:schemeClr val="accent6">
                    <a:lumMod val="50000"/>
                  </a:schemeClr>
                </a:solidFill>
              </a:rPr>
              <a:t>Гранулированные обои</a:t>
            </a:r>
            <a:r>
              <a:rPr lang="ru-RU" sz="2300" dirty="0" smtClean="0">
                <a:solidFill>
                  <a:schemeClr val="accent6">
                    <a:lumMod val="50000"/>
                  </a:schemeClr>
                </a:solidFill>
              </a:rPr>
              <a:t> изготовляют с применением относительно новых технологий. На расслаиваемую двухслойную бумагу посредством печати наносится клей, затем методом рассеивания </a:t>
            </a:r>
            <a:r>
              <a:rPr lang="ru-RU" sz="2300" dirty="0" err="1" smtClean="0">
                <a:solidFill>
                  <a:schemeClr val="accent6">
                    <a:lumMod val="50000"/>
                  </a:schemeClr>
                </a:solidFill>
              </a:rPr>
              <a:t>гранулят</a:t>
            </a:r>
            <a:r>
              <a:rPr lang="ru-RU" sz="2300" dirty="0" smtClean="0">
                <a:solidFill>
                  <a:schemeClr val="accent6">
                    <a:lumMod val="50000"/>
                  </a:schemeClr>
                </a:solidFill>
              </a:rPr>
              <a:t>, образующий рисунок. Между глубокой и трафаретной печатью инсталлирован узор гофрирования, что придает печати матерчатый вид. </a:t>
            </a:r>
            <a:br>
              <a:rPr lang="ru-RU" sz="2300" dirty="0" smtClean="0">
                <a:solidFill>
                  <a:schemeClr val="accent6">
                    <a:lumMod val="50000"/>
                  </a:schemeClr>
                </a:solidFill>
              </a:rPr>
            </a:br>
            <a:r>
              <a:rPr lang="ru-RU" sz="2300" dirty="0" smtClean="0">
                <a:solidFill>
                  <a:schemeClr val="accent6">
                    <a:lumMod val="50000"/>
                  </a:schemeClr>
                </a:solidFill>
              </a:rPr>
              <a:t/>
            </a:r>
            <a:br>
              <a:rPr lang="ru-RU" sz="2300" dirty="0" smtClean="0">
                <a:solidFill>
                  <a:schemeClr val="accent6">
                    <a:lumMod val="50000"/>
                  </a:schemeClr>
                </a:solidFill>
              </a:rPr>
            </a:br>
            <a:endParaRPr lang="ru-RU" sz="2300" dirty="0" smtClean="0">
              <a:solidFill>
                <a:schemeClr val="accent6">
                  <a:lumMod val="50000"/>
                </a:schemeClr>
              </a:solidFill>
            </a:endParaRPr>
          </a:p>
          <a:p>
            <a:r>
              <a:rPr lang="ru-RU" sz="2300" b="1" dirty="0" smtClean="0">
                <a:solidFill>
                  <a:schemeClr val="accent6">
                    <a:lumMod val="50000"/>
                  </a:schemeClr>
                </a:solidFill>
              </a:rPr>
              <a:t>Структурно-профильные обои.</a:t>
            </a:r>
            <a:r>
              <a:rPr lang="ru-RU" sz="2300" dirty="0" smtClean="0">
                <a:solidFill>
                  <a:schemeClr val="accent6">
                    <a:lumMod val="50000"/>
                  </a:schemeClr>
                </a:solidFill>
              </a:rPr>
              <a:t> Расслаиваемая двухслойная бумага специально препарируется пенопластовой пастой. Получают белые обои, </a:t>
            </a:r>
            <a:r>
              <a:rPr lang="ru-RU" sz="2300" dirty="0" err="1" smtClean="0">
                <a:solidFill>
                  <a:schemeClr val="accent6">
                    <a:lumMod val="50000"/>
                  </a:schemeClr>
                </a:solidFill>
              </a:rPr>
              <a:t>грубоволокнистые</a:t>
            </a:r>
            <a:r>
              <a:rPr lang="ru-RU" sz="2300" dirty="0" smtClean="0">
                <a:solidFill>
                  <a:schemeClr val="accent6">
                    <a:lumMod val="50000"/>
                  </a:schemeClr>
                </a:solidFill>
              </a:rPr>
              <a:t> обои, со </a:t>
            </a:r>
            <a:r>
              <a:rPr lang="ru-RU" sz="2300" dirty="0" err="1" smtClean="0">
                <a:solidFill>
                  <a:schemeClr val="accent6">
                    <a:lumMod val="50000"/>
                  </a:schemeClr>
                </a:solidFill>
              </a:rPr>
              <a:t>штуктарной</a:t>
            </a:r>
            <a:r>
              <a:rPr lang="ru-RU" sz="2300" dirty="0" smtClean="0">
                <a:solidFill>
                  <a:schemeClr val="accent6">
                    <a:lumMod val="50000"/>
                  </a:schemeClr>
                </a:solidFill>
              </a:rPr>
              <a:t> или тканевой структурой. Они могут быть и многокрасочными, отличаются устойчивостью к загрязнениям. </a:t>
            </a:r>
            <a:r>
              <a:rPr lang="ru-RU" dirty="0" smtClean="0"/>
              <a:t/>
            </a:r>
            <a:br>
              <a:rPr lang="ru-RU" dirty="0" smtClean="0"/>
            </a:b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Виды обоев"/>
          <p:cNvPicPr>
            <a:picLocks noChangeAspect="1" noChangeArrowheads="1"/>
          </p:cNvPicPr>
          <p:nvPr/>
        </p:nvPicPr>
        <p:blipFill>
          <a:blip r:embed="rId2" cstate="print"/>
          <a:srcRect/>
          <a:stretch>
            <a:fillRect/>
          </a:stretch>
        </p:blipFill>
        <p:spPr bwMode="auto">
          <a:xfrm>
            <a:off x="3428992" y="214291"/>
            <a:ext cx="2071702" cy="1357322"/>
          </a:xfrm>
          <a:prstGeom prst="rect">
            <a:avLst/>
          </a:prstGeom>
          <a:ln>
            <a:noFill/>
          </a:ln>
          <a:effectLst>
            <a:softEdge rad="112500"/>
          </a:effectLst>
        </p:spPr>
      </p:pic>
      <p:sp>
        <p:nvSpPr>
          <p:cNvPr id="2" name="Заголовок 1"/>
          <p:cNvSpPr>
            <a:spLocks noGrp="1"/>
          </p:cNvSpPr>
          <p:nvPr>
            <p:ph type="title"/>
          </p:nvPr>
        </p:nvSpPr>
        <p:spPr>
          <a:xfrm>
            <a:off x="357158" y="357166"/>
            <a:ext cx="8229600" cy="825056"/>
          </a:xfrm>
        </p:spPr>
        <p:txBody>
          <a:bodyPr>
            <a:normAutofit/>
          </a:bodyPr>
          <a:lstStyle/>
          <a:p>
            <a:r>
              <a:rPr lang="ru-RU" sz="3600" dirty="0" smtClean="0"/>
              <a:t>Обои - расчёт, подготовка, оклейка</a:t>
            </a:r>
            <a:endParaRPr lang="ru-RU" sz="3600" dirty="0"/>
          </a:p>
        </p:txBody>
      </p:sp>
      <p:sp>
        <p:nvSpPr>
          <p:cNvPr id="3" name="Содержимое 2"/>
          <p:cNvSpPr>
            <a:spLocks noGrp="1"/>
          </p:cNvSpPr>
          <p:nvPr>
            <p:ph idx="1"/>
          </p:nvPr>
        </p:nvSpPr>
        <p:spPr/>
        <p:txBody>
          <a:bodyPr>
            <a:normAutofit fontScale="55000" lnSpcReduction="20000"/>
          </a:bodyPr>
          <a:lstStyle/>
          <a:p>
            <a:r>
              <a:rPr lang="ru-RU" u="sng" dirty="0" smtClean="0">
                <a:hlinkClick r:id="rId3"/>
              </a:rPr>
              <a:t>Расчёт количества обоев</a:t>
            </a:r>
            <a:r>
              <a:rPr lang="ru-RU" dirty="0" smtClean="0"/>
              <a:t> по специальным таблицам и обойным калькуляторам позволит приобрести правильное количество обоев. Не стоит забывать про небольшой запас на случай повреждения покрытий в период ремонта или эксплуатации помещения. </a:t>
            </a:r>
          </a:p>
          <a:p>
            <a:r>
              <a:rPr lang="ru-RU" u="sng" dirty="0" smtClean="0">
                <a:hlinkClick r:id="rId4"/>
              </a:rPr>
              <a:t>Подготовка стен под оклейку</a:t>
            </a:r>
            <a:r>
              <a:rPr lang="ru-RU" dirty="0" smtClean="0"/>
              <a:t> - важнейший этап в оклейке обоями. Ошибки допущенные на этом этапе способны напрочь уничтожить окончательный внешний вид стен и общее впечатление от ремонта. </a:t>
            </a:r>
          </a:p>
          <a:p>
            <a:r>
              <a:rPr lang="ru-RU" u="sng" dirty="0" smtClean="0">
                <a:hlinkClick r:id="rId5"/>
              </a:rPr>
              <a:t>Обойный клей</a:t>
            </a:r>
            <a:r>
              <a:rPr lang="ru-RU" dirty="0" smtClean="0"/>
              <a:t> выбирается в зависимости от типа обоев, от их специфических характеристик. Неправильный выбор клея может привести к бесповоротной порче обоев и напрасной трате времени, необходимого для оклейки стен. </a:t>
            </a:r>
          </a:p>
          <a:p>
            <a:r>
              <a:rPr lang="ru-RU" u="sng" dirty="0" smtClean="0">
                <a:hlinkClick r:id="rId6"/>
              </a:rPr>
              <a:t>Цвет обоев</a:t>
            </a:r>
            <a:r>
              <a:rPr lang="ru-RU" dirty="0" smtClean="0"/>
              <a:t> и его неправильный выбор могут стать серьёзной проблемой психологического характера для людей, которые будут жить или работать в помещениях с агрессивными цветами стен и т.д. </a:t>
            </a:r>
          </a:p>
          <a:p>
            <a:r>
              <a:rPr lang="ru-RU" u="sng" dirty="0" smtClean="0">
                <a:hlinkClick r:id="rId7"/>
              </a:rPr>
              <a:t>Краска для обоев</a:t>
            </a:r>
            <a:r>
              <a:rPr lang="ru-RU" dirty="0" smtClean="0"/>
              <a:t> которая представлена в широком ассортименте на отечественном строительном рынке может отличаться своими экологическими показателями, </a:t>
            </a:r>
            <a:r>
              <a:rPr lang="ru-RU" dirty="0" err="1" smtClean="0"/>
              <a:t>истираемостью</a:t>
            </a:r>
            <a:r>
              <a:rPr lang="ru-RU" dirty="0" smtClean="0"/>
              <a:t>, устойчивостью к выгоранию от ультрафиолета и т.д. </a:t>
            </a:r>
          </a:p>
          <a:p>
            <a:r>
              <a:rPr lang="ru-RU" u="sng" dirty="0" smtClean="0">
                <a:hlinkClick r:id="rId8"/>
              </a:rPr>
              <a:t>Отделочные материалы</a:t>
            </a:r>
            <a:r>
              <a:rPr lang="ru-RU" dirty="0" smtClean="0"/>
              <a:t> - Вы можете получить дополнительную информацию о других строительных и отделочных материалах. </a:t>
            </a:r>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i="1" dirty="0" smtClean="0"/>
              <a:t>Общие условия отдельных партий обоев предусматривают:</a:t>
            </a:r>
            <a:endParaRPr lang="ru-RU" dirty="0"/>
          </a:p>
        </p:txBody>
      </p:sp>
      <p:sp>
        <p:nvSpPr>
          <p:cNvPr id="3" name="Содержимое 2"/>
          <p:cNvSpPr>
            <a:spLocks noGrp="1"/>
          </p:cNvSpPr>
          <p:nvPr>
            <p:ph idx="1"/>
          </p:nvPr>
        </p:nvSpPr>
        <p:spPr/>
        <p:txBody>
          <a:bodyPr>
            <a:normAutofit fontScale="70000" lnSpcReduction="20000"/>
          </a:bodyPr>
          <a:lstStyle/>
          <a:p>
            <a:pPr lvl="0"/>
            <a:r>
              <a:rPr lang="ru-RU" dirty="0" smtClean="0"/>
              <a:t>проверку средней плотности взвешиванием трех образцов размером 10х10 см с точностью до 0,01г;</a:t>
            </a:r>
          </a:p>
          <a:p>
            <a:pPr lvl="0"/>
            <a:r>
              <a:rPr lang="ru-RU" dirty="0" smtClean="0"/>
              <a:t>проверку </a:t>
            </a:r>
            <a:r>
              <a:rPr lang="ru-RU" dirty="0" err="1" smtClean="0"/>
              <a:t>паропроводимости</a:t>
            </a:r>
            <a:r>
              <a:rPr lang="ru-RU" dirty="0" smtClean="0"/>
              <a:t> - в гр. на единицу поверхности и времени;</a:t>
            </a:r>
          </a:p>
          <a:p>
            <a:pPr lvl="0"/>
            <a:r>
              <a:rPr lang="ru-RU" dirty="0" smtClean="0"/>
              <a:t>проверку стойкости к влажной протирке методом протирания образца обоев влажным тампоном, обтянутым фланелью и </a:t>
            </a:r>
            <a:r>
              <a:rPr lang="ru-RU" dirty="0" err="1" smtClean="0"/>
              <a:t>пригруженным</a:t>
            </a:r>
            <a:r>
              <a:rPr lang="ru-RU" dirty="0" smtClean="0"/>
              <a:t> массой 100 г (после 10 перемещений по 100 мм каждый, тампон не должен загрязняться, а поверхность образцов не должна иметь повреждений);</a:t>
            </a:r>
          </a:p>
          <a:p>
            <a:pPr lvl="0"/>
            <a:r>
              <a:rPr lang="ru-RU" dirty="0" smtClean="0"/>
              <a:t>определение стойкости к промыванию методом, аналогичным прежнему, но тампон смачивают водой с добавлением моющих веществ (после 50 перемещений тампон не должен загрязняться, а поверхность образцов не должна повредиться);</a:t>
            </a:r>
          </a:p>
          <a:p>
            <a:pPr lvl="0"/>
            <a:r>
              <a:rPr lang="ru-RU" dirty="0" smtClean="0"/>
              <a:t>определение стойкости к воздействию света.</a:t>
            </a:r>
          </a:p>
          <a:p>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285728"/>
            <a:ext cx="8229600" cy="1143000"/>
          </a:xfrm>
        </p:spPr>
        <p:style>
          <a:lnRef idx="0">
            <a:schemeClr val="accent4"/>
          </a:lnRef>
          <a:fillRef idx="3">
            <a:schemeClr val="accent4"/>
          </a:fillRef>
          <a:effectRef idx="3">
            <a:schemeClr val="accent4"/>
          </a:effectRef>
          <a:fontRef idx="minor">
            <a:schemeClr val="lt1"/>
          </a:fontRef>
        </p:style>
        <p:txBody>
          <a:bodyPr>
            <a:normAutofit/>
          </a:bodyPr>
          <a:lstStyle/>
          <a:p>
            <a:pPr algn="ctr"/>
            <a:r>
              <a:rPr lang="ru-RU" sz="3100" b="1" dirty="0" smtClean="0"/>
              <a:t>Маркировочные символы (согласно Европейскому стандарту)</a:t>
            </a:r>
            <a:endParaRPr lang="ru-RU" dirty="0"/>
          </a:p>
        </p:txBody>
      </p:sp>
      <p:sp>
        <p:nvSpPr>
          <p:cNvPr id="3" name="Содержимое 2"/>
          <p:cNvSpPr>
            <a:spLocks noGrp="1"/>
          </p:cNvSpPr>
          <p:nvPr>
            <p:ph idx="1"/>
          </p:nvPr>
        </p:nvSpPr>
        <p:spPr/>
        <p:txBody>
          <a:bodyPr/>
          <a:lstStyle/>
          <a:p>
            <a:endParaRPr lang="ru-RU" dirty="0"/>
          </a:p>
        </p:txBody>
      </p:sp>
      <p:pic>
        <p:nvPicPr>
          <p:cNvPr id="25602" name="Picture 2" descr="oboi"/>
          <p:cNvPicPr>
            <a:picLocks noChangeAspect="1" noChangeArrowheads="1"/>
          </p:cNvPicPr>
          <p:nvPr/>
        </p:nvPicPr>
        <p:blipFill>
          <a:blip r:embed="rId2" cstate="print"/>
          <a:srcRect/>
          <a:stretch>
            <a:fillRect/>
          </a:stretch>
        </p:blipFill>
        <p:spPr bwMode="auto">
          <a:xfrm>
            <a:off x="928662" y="1643050"/>
            <a:ext cx="7572428" cy="46123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Обои Branches, бренд Mr Perswall в разделе «обои» на 360.ru">
            <a:hlinkClick r:id="rId2"/>
          </p:cNvPr>
          <p:cNvPicPr>
            <a:picLocks noChangeAspect="1" noChangeArrowheads="1"/>
          </p:cNvPicPr>
          <p:nvPr/>
        </p:nvPicPr>
        <p:blipFill>
          <a:blip r:embed="rId3" cstate="print"/>
          <a:srcRect/>
          <a:stretch>
            <a:fillRect/>
          </a:stretch>
        </p:blipFill>
        <p:spPr bwMode="auto">
          <a:xfrm>
            <a:off x="500034" y="357166"/>
            <a:ext cx="1619250" cy="1619250"/>
          </a:xfrm>
          <a:prstGeom prst="rect">
            <a:avLst/>
          </a:prstGeom>
          <a:ln>
            <a:noFill/>
          </a:ln>
          <a:effectLst>
            <a:softEdge rad="112500"/>
          </a:effectLst>
        </p:spPr>
      </p:pic>
      <p:sp>
        <p:nvSpPr>
          <p:cNvPr id="3" name="Содержимое 2"/>
          <p:cNvSpPr>
            <a:spLocks noGrp="1"/>
          </p:cNvSpPr>
          <p:nvPr>
            <p:ph idx="1"/>
          </p:nvPr>
        </p:nvSpPr>
        <p:spPr>
          <a:xfrm>
            <a:off x="1500166" y="1142984"/>
            <a:ext cx="6215106" cy="4597718"/>
          </a:xfrm>
        </p:spPr>
        <p:style>
          <a:lnRef idx="1">
            <a:schemeClr val="accent5"/>
          </a:lnRef>
          <a:fillRef idx="2">
            <a:schemeClr val="accent5"/>
          </a:fillRef>
          <a:effectRef idx="1">
            <a:schemeClr val="accent5"/>
          </a:effectRef>
          <a:fontRef idx="minor">
            <a:schemeClr val="dk1"/>
          </a:fontRef>
        </p:style>
        <p:txBody>
          <a:bodyPr>
            <a:normAutofit fontScale="55000" lnSpcReduction="20000"/>
          </a:bodyPr>
          <a:lstStyle/>
          <a:p>
            <a:pPr>
              <a:buNone/>
            </a:pPr>
            <a:r>
              <a:rPr lang="ru-RU" dirty="0" smtClean="0"/>
              <a:t>        </a:t>
            </a:r>
          </a:p>
          <a:p>
            <a:pPr>
              <a:buNone/>
            </a:pPr>
            <a:r>
              <a:rPr lang="ru-RU" dirty="0" smtClean="0"/>
              <a:t>        Обои для стен в современном интерьере играют одну из решающих ролей. То огромное разнообразие видов обоев, которое предлагают сегодня производители, позволяет оформить с их помощью абсолютно любой интерьер – будь то квартира, загородный дом или офис, интерьер в классическом, современном или этническом стиле и так далее. Помимо разнообразного дизайна (цвет, рельеф и рисунок поверхности) существует множество типов обоев, различных по материалу и способу изготовления. Производители разработали множество коллекций, предназначенных для комнат определенного назначения – это обои для кухни и туалетных комнат, спальни, детской, гостиной и т.д. Модным течением в современном дизайне обоев стала также ориентация на </a:t>
            </a:r>
            <a:r>
              <a:rPr lang="ru-RU" dirty="0" err="1" smtClean="0"/>
              <a:t>экологичные</a:t>
            </a:r>
            <a:r>
              <a:rPr lang="ru-RU" dirty="0" smtClean="0"/>
              <a:t> и натуральные материалы. </a:t>
            </a:r>
            <a:endParaRPr lang="ru-RU" dirty="0"/>
          </a:p>
        </p:txBody>
      </p:sp>
      <p:pic>
        <p:nvPicPr>
          <p:cNvPr id="27651" name="Picture 3" descr="Обои Dahlia, бренд Mr Perswall в разделе «обои» на 360.ru">
            <a:hlinkClick r:id="rId4"/>
          </p:cNvPr>
          <p:cNvPicPr>
            <a:picLocks noChangeAspect="1" noChangeArrowheads="1"/>
          </p:cNvPicPr>
          <p:nvPr/>
        </p:nvPicPr>
        <p:blipFill>
          <a:blip r:embed="rId5" cstate="print"/>
          <a:srcRect/>
          <a:stretch>
            <a:fillRect/>
          </a:stretch>
        </p:blipFill>
        <p:spPr bwMode="auto">
          <a:xfrm>
            <a:off x="7143768" y="4929198"/>
            <a:ext cx="1619250" cy="161925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МАдина\images.jpg"/>
          <p:cNvPicPr>
            <a:picLocks noChangeAspect="1" noChangeArrowheads="1"/>
          </p:cNvPicPr>
          <p:nvPr/>
        </p:nvPicPr>
        <p:blipFill>
          <a:blip r:embed="rId2" cstate="print"/>
          <a:srcRect/>
          <a:stretch>
            <a:fillRect/>
          </a:stretch>
        </p:blipFill>
        <p:spPr bwMode="auto">
          <a:xfrm>
            <a:off x="1428728" y="1071546"/>
            <a:ext cx="6534187" cy="4788412"/>
          </a:xfrm>
          <a:prstGeom prst="rect">
            <a:avLst/>
          </a:prstGeom>
          <a:ln>
            <a:noFill/>
          </a:ln>
          <a:effectLst>
            <a:outerShdw blurRad="190500" algn="tl" rotWithShape="0">
              <a:srgbClr val="000000">
                <a:alpha val="70000"/>
              </a:srgbClr>
            </a:outerShdw>
          </a:effectLst>
        </p:spPr>
      </p:pic>
      <p:sp>
        <p:nvSpPr>
          <p:cNvPr id="2" name="Заголовок 1"/>
          <p:cNvSpPr>
            <a:spLocks noGrp="1"/>
          </p:cNvSpPr>
          <p:nvPr>
            <p:ph type="title"/>
          </p:nvPr>
        </p:nvSpPr>
        <p:spPr/>
        <p:txBody>
          <a:bodyPr/>
          <a:lstStyle/>
          <a:p>
            <a:endParaRPr lang="ru-RU"/>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Литейная">
  <a:themeElements>
    <a:clrScheme name="Литейная">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99</TotalTime>
  <Words>1116</Words>
  <Application>Microsoft Office PowerPoint</Application>
  <PresentationFormat>Экран (4:3)</PresentationFormat>
  <Paragraphs>67</Paragraphs>
  <Slides>18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18</vt:i4>
      </vt:variant>
    </vt:vector>
  </HeadingPairs>
  <TitlesOfParts>
    <vt:vector size="24" baseType="lpstr">
      <vt:lpstr>Arial</vt:lpstr>
      <vt:lpstr>Cambria</vt:lpstr>
      <vt:lpstr>Rockwell</vt:lpstr>
      <vt:lpstr>Times New Roman</vt:lpstr>
      <vt:lpstr>Wingdings 2</vt:lpstr>
      <vt:lpstr>Литейная</vt:lpstr>
      <vt:lpstr>Презентация PowerPoint</vt:lpstr>
      <vt:lpstr>Обои – отделочный материал для внутренних стен и иногда потолков, обычно выпускается в виде рулонов. Обои бывают на бумажной, тканевой и полимерной основе.</vt:lpstr>
      <vt:lpstr>Классификация обоев </vt:lpstr>
      <vt:lpstr>По виду поверхности: </vt:lpstr>
      <vt:lpstr>Презентация PowerPoint</vt:lpstr>
      <vt:lpstr>Описания обоев и рекомендации по выбору</vt:lpstr>
      <vt:lpstr>Виниловые обои </vt:lpstr>
      <vt:lpstr>Текстильные виды обоев </vt:lpstr>
      <vt:lpstr>Велюровые обои </vt:lpstr>
      <vt:lpstr>Обои стекловолок-нистые </vt:lpstr>
      <vt:lpstr>Металлические обои </vt:lpstr>
      <vt:lpstr>Пробковые обои </vt:lpstr>
      <vt:lpstr>По применяемым материалам обои также делятся на несколько видов:</vt:lpstr>
      <vt:lpstr>Обои - расчёт, подготовка, оклейка</vt:lpstr>
      <vt:lpstr>Общие условия отдельных партий обоев предусматривают:</vt:lpstr>
      <vt:lpstr>Маркировочные символы (согласно Европейскому стандарту)</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Мадина</dc:creator>
  <cp:lastModifiedBy>RePack by Diakov</cp:lastModifiedBy>
  <cp:revision>14</cp:revision>
  <dcterms:created xsi:type="dcterms:W3CDTF">2011-04-06T12:33:34Z</dcterms:created>
  <dcterms:modified xsi:type="dcterms:W3CDTF">2020-12-01T14:36:04Z</dcterms:modified>
</cp:coreProperties>
</file>